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12"/>
  </p:notesMasterIdLst>
  <p:sldIdLst>
    <p:sldId id="256" r:id="rId2"/>
    <p:sldId id="259" r:id="rId3"/>
    <p:sldId id="260" r:id="rId4"/>
    <p:sldId id="361" r:id="rId5"/>
    <p:sldId id="261" r:id="rId6"/>
    <p:sldId id="257" r:id="rId7"/>
    <p:sldId id="319" r:id="rId8"/>
    <p:sldId id="326" r:id="rId9"/>
    <p:sldId id="327" r:id="rId10"/>
    <p:sldId id="329" r:id="rId11"/>
    <p:sldId id="330" r:id="rId12"/>
    <p:sldId id="318" r:id="rId13"/>
    <p:sldId id="320" r:id="rId14"/>
    <p:sldId id="317" r:id="rId15"/>
    <p:sldId id="324" r:id="rId16"/>
    <p:sldId id="349" r:id="rId17"/>
    <p:sldId id="322" r:id="rId18"/>
    <p:sldId id="325" r:id="rId19"/>
    <p:sldId id="321" r:id="rId20"/>
    <p:sldId id="350" r:id="rId21"/>
    <p:sldId id="262" r:id="rId22"/>
    <p:sldId id="263" r:id="rId23"/>
    <p:sldId id="264" r:id="rId24"/>
    <p:sldId id="265" r:id="rId25"/>
    <p:sldId id="377" r:id="rId26"/>
    <p:sldId id="266" r:id="rId27"/>
    <p:sldId id="258" r:id="rId28"/>
    <p:sldId id="267" r:id="rId29"/>
    <p:sldId id="268" r:id="rId30"/>
    <p:sldId id="269" r:id="rId31"/>
    <p:sldId id="274" r:id="rId32"/>
    <p:sldId id="270" r:id="rId33"/>
    <p:sldId id="271" r:id="rId34"/>
    <p:sldId id="275" r:id="rId35"/>
    <p:sldId id="272" r:id="rId36"/>
    <p:sldId id="276" r:id="rId37"/>
    <p:sldId id="351" r:id="rId38"/>
    <p:sldId id="273" r:id="rId39"/>
    <p:sldId id="355" r:id="rId40"/>
    <p:sldId id="352" r:id="rId41"/>
    <p:sldId id="353" r:id="rId42"/>
    <p:sldId id="354" r:id="rId43"/>
    <p:sldId id="356" r:id="rId44"/>
    <p:sldId id="277" r:id="rId45"/>
    <p:sldId id="278" r:id="rId46"/>
    <p:sldId id="279" r:id="rId47"/>
    <p:sldId id="368" r:id="rId48"/>
    <p:sldId id="280" r:id="rId49"/>
    <p:sldId id="281" r:id="rId50"/>
    <p:sldId id="287" r:id="rId51"/>
    <p:sldId id="282" r:id="rId52"/>
    <p:sldId id="284" r:id="rId53"/>
    <p:sldId id="285" r:id="rId54"/>
    <p:sldId id="286" r:id="rId55"/>
    <p:sldId id="288" r:id="rId56"/>
    <p:sldId id="289" r:id="rId57"/>
    <p:sldId id="290" r:id="rId58"/>
    <p:sldId id="291" r:id="rId59"/>
    <p:sldId id="293" r:id="rId60"/>
    <p:sldId id="294" r:id="rId61"/>
    <p:sldId id="295" r:id="rId62"/>
    <p:sldId id="296" r:id="rId63"/>
    <p:sldId id="332" r:id="rId64"/>
    <p:sldId id="343" r:id="rId65"/>
    <p:sldId id="334" r:id="rId66"/>
    <p:sldId id="347" r:id="rId67"/>
    <p:sldId id="375" r:id="rId68"/>
    <p:sldId id="380" r:id="rId69"/>
    <p:sldId id="337" r:id="rId70"/>
    <p:sldId id="344" r:id="rId71"/>
    <p:sldId id="346" r:id="rId72"/>
    <p:sldId id="360" r:id="rId73"/>
    <p:sldId id="376" r:id="rId74"/>
    <p:sldId id="339" r:id="rId75"/>
    <p:sldId id="338" r:id="rId76"/>
    <p:sldId id="340" r:id="rId77"/>
    <p:sldId id="362" r:id="rId78"/>
    <p:sldId id="366" r:id="rId79"/>
    <p:sldId id="367" r:id="rId80"/>
    <p:sldId id="342" r:id="rId81"/>
    <p:sldId id="341" r:id="rId82"/>
    <p:sldId id="297" r:id="rId83"/>
    <p:sldId id="298" r:id="rId84"/>
    <p:sldId id="299" r:id="rId85"/>
    <p:sldId id="348" r:id="rId86"/>
    <p:sldId id="302" r:id="rId87"/>
    <p:sldId id="303" r:id="rId88"/>
    <p:sldId id="305" r:id="rId89"/>
    <p:sldId id="306" r:id="rId90"/>
    <p:sldId id="357" r:id="rId91"/>
    <p:sldId id="308" r:id="rId92"/>
    <p:sldId id="309" r:id="rId93"/>
    <p:sldId id="310" r:id="rId94"/>
    <p:sldId id="312" r:id="rId95"/>
    <p:sldId id="316" r:id="rId96"/>
    <p:sldId id="333" r:id="rId97"/>
    <p:sldId id="311" r:id="rId98"/>
    <p:sldId id="313" r:id="rId99"/>
    <p:sldId id="331" r:id="rId100"/>
    <p:sldId id="369" r:id="rId101"/>
    <p:sldId id="370" r:id="rId102"/>
    <p:sldId id="371" r:id="rId103"/>
    <p:sldId id="372" r:id="rId104"/>
    <p:sldId id="373" r:id="rId105"/>
    <p:sldId id="336" r:id="rId106"/>
    <p:sldId id="379" r:id="rId107"/>
    <p:sldId id="359" r:id="rId108"/>
    <p:sldId id="363" r:id="rId109"/>
    <p:sldId id="358" r:id="rId110"/>
    <p:sldId id="36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A8798-615E-4C65-AEFA-682448D84F5F}" v="765" dt="2019-06-05T00:56:56.364"/>
    <p1510:client id="{3931684A-195F-447B-9C52-12C8D5FC028C}" v="225" dt="2019-06-04T20:56:10.743"/>
    <p1510:client id="{90479FE2-4988-4834-8057-1700315872E1}" v="68" dt="2019-06-04T21:27:10.812"/>
    <p1510:client id="{97CFEE92-0BF9-4B4E-8B28-CAE527675AFD}" v="5" dt="2019-06-05T06:13:53.421"/>
    <p1510:client id="{9CF2CE8D-2961-4A22-9190-2AE832BB97A3}" v="71" dt="2019-06-04T13:57:26.148"/>
    <p1510:client id="{AAB4B684-6DB7-401D-AF7A-6E1955621969}" v="262" dt="2019-06-04T18:03:31.335"/>
    <p1510:client id="{EC325315-EEB8-4ECC-B8D2-F96243C2EA8E}" v="4" dt="2019-06-04T20:37:33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F8EB7B-69CC-43DF-86C8-3B20466A3A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4479D2-A4AF-487B-B0A8-F223119B8D61}">
      <dgm:prSet/>
      <dgm:spPr/>
      <dgm:t>
        <a:bodyPr/>
        <a:lstStyle/>
        <a:p>
          <a:r>
            <a:rPr lang="en-US"/>
            <a:t>Motivation</a:t>
          </a:r>
        </a:p>
      </dgm:t>
    </dgm:pt>
    <dgm:pt modelId="{07F2A0BC-5717-4EEF-89A3-3F73D54E4329}" type="parTrans" cxnId="{D9C93BCA-E7ED-4851-AF56-E68E2DC4AA98}">
      <dgm:prSet/>
      <dgm:spPr/>
      <dgm:t>
        <a:bodyPr/>
        <a:lstStyle/>
        <a:p>
          <a:endParaRPr lang="en-US"/>
        </a:p>
      </dgm:t>
    </dgm:pt>
    <dgm:pt modelId="{229746BD-42BB-40B5-89C0-24BC576D91DA}" type="sibTrans" cxnId="{D9C93BCA-E7ED-4851-AF56-E68E2DC4AA98}">
      <dgm:prSet/>
      <dgm:spPr/>
      <dgm:t>
        <a:bodyPr/>
        <a:lstStyle/>
        <a:p>
          <a:endParaRPr lang="en-US"/>
        </a:p>
      </dgm:t>
    </dgm:pt>
    <dgm:pt modelId="{1633FBEE-8988-47F4-9893-56DBE8FBA046}">
      <dgm:prSet/>
      <dgm:spPr/>
      <dgm:t>
        <a:bodyPr/>
        <a:lstStyle/>
        <a:p>
          <a:r>
            <a:rPr lang="en-US"/>
            <a:t>Contextual Embeddings</a:t>
          </a:r>
        </a:p>
      </dgm:t>
    </dgm:pt>
    <dgm:pt modelId="{9080D360-0D85-44C3-A90C-F994E9C053F7}" type="parTrans" cxnId="{21905449-9EA5-4F51-B898-34C20921882F}">
      <dgm:prSet/>
      <dgm:spPr/>
      <dgm:t>
        <a:bodyPr/>
        <a:lstStyle/>
        <a:p>
          <a:endParaRPr lang="en-US"/>
        </a:p>
      </dgm:t>
    </dgm:pt>
    <dgm:pt modelId="{63B7511F-722D-423E-9B55-6AA8EBBE834B}" type="sibTrans" cxnId="{21905449-9EA5-4F51-B898-34C20921882F}">
      <dgm:prSet/>
      <dgm:spPr/>
      <dgm:t>
        <a:bodyPr/>
        <a:lstStyle/>
        <a:p>
          <a:endParaRPr lang="en-US"/>
        </a:p>
      </dgm:t>
    </dgm:pt>
    <dgm:pt modelId="{DB4C158B-33D9-47A0-865D-664CEEED82CF}">
      <dgm:prSet/>
      <dgm:spPr/>
      <dgm:t>
        <a:bodyPr/>
        <a:lstStyle/>
        <a:p>
          <a:r>
            <a:rPr lang="en-US" err="1"/>
            <a:t>OpenAI</a:t>
          </a:r>
          <a:r>
            <a:rPr lang="en-US"/>
            <a:t> GPT</a:t>
          </a:r>
        </a:p>
      </dgm:t>
    </dgm:pt>
    <dgm:pt modelId="{83AE8808-CD2C-4FEB-990F-5EEBA9F8852C}" type="parTrans" cxnId="{6192FB2B-54FB-42C8-AFFE-BC581B71E1B7}">
      <dgm:prSet/>
      <dgm:spPr/>
      <dgm:t>
        <a:bodyPr/>
        <a:lstStyle/>
        <a:p>
          <a:endParaRPr lang="en-US"/>
        </a:p>
      </dgm:t>
    </dgm:pt>
    <dgm:pt modelId="{0FDE0931-2461-493E-B129-4A58D5F00E19}" type="sibTrans" cxnId="{6192FB2B-54FB-42C8-AFFE-BC581B71E1B7}">
      <dgm:prSet/>
      <dgm:spPr/>
      <dgm:t>
        <a:bodyPr/>
        <a:lstStyle/>
        <a:p>
          <a:endParaRPr lang="en-US"/>
        </a:p>
      </dgm:t>
    </dgm:pt>
    <dgm:pt modelId="{AFE50227-30E2-422C-BA66-DA7B14B1639E}">
      <dgm:prSet/>
      <dgm:spPr/>
      <dgm:t>
        <a:bodyPr/>
        <a:lstStyle/>
        <a:p>
          <a:r>
            <a:rPr lang="en-US"/>
            <a:t>Conclusion</a:t>
          </a:r>
        </a:p>
      </dgm:t>
    </dgm:pt>
    <dgm:pt modelId="{3D8EB6F3-5C39-4135-BBB4-516F1BCF064D}" type="parTrans" cxnId="{860F053A-D229-4B3D-A1E3-654A2867020E}">
      <dgm:prSet/>
      <dgm:spPr/>
      <dgm:t>
        <a:bodyPr/>
        <a:lstStyle/>
        <a:p>
          <a:endParaRPr lang="en-US"/>
        </a:p>
      </dgm:t>
    </dgm:pt>
    <dgm:pt modelId="{EB0489A0-6A6C-4750-89DA-98F11DDCDEA1}" type="sibTrans" cxnId="{860F053A-D229-4B3D-A1E3-654A2867020E}">
      <dgm:prSet/>
      <dgm:spPr/>
      <dgm:t>
        <a:bodyPr/>
        <a:lstStyle/>
        <a:p>
          <a:endParaRPr lang="en-US"/>
        </a:p>
      </dgm:t>
    </dgm:pt>
    <dgm:pt modelId="{1A0FC549-6C1D-43C5-9EDA-6D030ED10F25}">
      <dgm:prSet/>
      <dgm:spPr/>
      <dgm:t>
        <a:bodyPr/>
        <a:lstStyle/>
        <a:p>
          <a:r>
            <a:rPr lang="en-US"/>
            <a:t>BERT</a:t>
          </a:r>
        </a:p>
      </dgm:t>
    </dgm:pt>
    <dgm:pt modelId="{8BE81BC9-6264-49FA-A8A1-C8F06D5122F2}" type="parTrans" cxnId="{FCCFD97F-AC71-41A1-9C24-6FEFC1A1EC21}">
      <dgm:prSet/>
      <dgm:spPr/>
    </dgm:pt>
    <dgm:pt modelId="{12210FF0-EE55-4B6E-9AAD-FC8FB89E6375}" type="sibTrans" cxnId="{FCCFD97F-AC71-41A1-9C24-6FEFC1A1EC21}">
      <dgm:prSet/>
      <dgm:spPr/>
    </dgm:pt>
    <dgm:pt modelId="{9D7B7ECC-ACA7-4C9C-9549-BCBFDAE6EC0F}">
      <dgm:prSet/>
      <dgm:spPr/>
      <dgm:t>
        <a:bodyPr/>
        <a:lstStyle/>
        <a:p>
          <a:r>
            <a:rPr lang="en-US" err="1">
              <a:cs typeface="Calibri Light"/>
            </a:rPr>
            <a:t>CoVe</a:t>
          </a:r>
          <a:r>
            <a:rPr lang="en-US">
              <a:cs typeface="Calibri Light"/>
            </a:rPr>
            <a:t> and </a:t>
          </a:r>
          <a:r>
            <a:rPr lang="en-US" err="1">
              <a:cs typeface="Calibri Light"/>
            </a:rPr>
            <a:t>ELMo</a:t>
          </a:r>
          <a:endParaRPr lang="en-US" err="1"/>
        </a:p>
      </dgm:t>
    </dgm:pt>
    <dgm:pt modelId="{9427ADCD-95C9-43FA-98F8-96B0EE6F1C15}" type="parTrans" cxnId="{840F73D7-7192-4789-BD8B-769966406067}">
      <dgm:prSet/>
      <dgm:spPr/>
    </dgm:pt>
    <dgm:pt modelId="{A07CEB8B-A1CB-4C33-9195-EB40808F999C}" type="sibTrans" cxnId="{840F73D7-7192-4789-BD8B-769966406067}">
      <dgm:prSet/>
      <dgm:spPr/>
    </dgm:pt>
    <dgm:pt modelId="{AF5BF333-614C-4B4A-9F47-836B5D6B416D}" type="pres">
      <dgm:prSet presAssocID="{A8F8EB7B-69CC-43DF-86C8-3B20466A3A9F}" presName="vert0" presStyleCnt="0">
        <dgm:presLayoutVars>
          <dgm:dir/>
          <dgm:animOne val="branch"/>
          <dgm:animLvl val="lvl"/>
        </dgm:presLayoutVars>
      </dgm:prSet>
      <dgm:spPr/>
    </dgm:pt>
    <dgm:pt modelId="{D6842FD2-05D9-403D-8B8A-39F02ADE226D}" type="pres">
      <dgm:prSet presAssocID="{534479D2-A4AF-487B-B0A8-F223119B8D61}" presName="thickLine" presStyleLbl="alignNode1" presStyleIdx="0" presStyleCnt="6"/>
      <dgm:spPr/>
    </dgm:pt>
    <dgm:pt modelId="{D6871BD8-E686-410A-A332-1326C1B421A9}" type="pres">
      <dgm:prSet presAssocID="{534479D2-A4AF-487B-B0A8-F223119B8D61}" presName="horz1" presStyleCnt="0"/>
      <dgm:spPr/>
    </dgm:pt>
    <dgm:pt modelId="{7EEA6888-8246-4665-8D2E-E701850773E1}" type="pres">
      <dgm:prSet presAssocID="{534479D2-A4AF-487B-B0A8-F223119B8D61}" presName="tx1" presStyleLbl="revTx" presStyleIdx="0" presStyleCnt="6"/>
      <dgm:spPr/>
    </dgm:pt>
    <dgm:pt modelId="{E0C26E1C-E1D8-4C83-8525-9D2DBA9E1AD5}" type="pres">
      <dgm:prSet presAssocID="{534479D2-A4AF-487B-B0A8-F223119B8D61}" presName="vert1" presStyleCnt="0"/>
      <dgm:spPr/>
    </dgm:pt>
    <dgm:pt modelId="{B82024D0-B21B-4D45-A442-D3BE2AD8CFAA}" type="pres">
      <dgm:prSet presAssocID="{9D7B7ECC-ACA7-4C9C-9549-BCBFDAE6EC0F}" presName="thickLine" presStyleLbl="alignNode1" presStyleIdx="1" presStyleCnt="6"/>
      <dgm:spPr/>
    </dgm:pt>
    <dgm:pt modelId="{80B77426-326C-465C-AE31-880408F4A4BC}" type="pres">
      <dgm:prSet presAssocID="{9D7B7ECC-ACA7-4C9C-9549-BCBFDAE6EC0F}" presName="horz1" presStyleCnt="0"/>
      <dgm:spPr/>
    </dgm:pt>
    <dgm:pt modelId="{B7143110-5070-48C7-ABBF-E6BBFB638DC5}" type="pres">
      <dgm:prSet presAssocID="{9D7B7ECC-ACA7-4C9C-9549-BCBFDAE6EC0F}" presName="tx1" presStyleLbl="revTx" presStyleIdx="1" presStyleCnt="6"/>
      <dgm:spPr/>
    </dgm:pt>
    <dgm:pt modelId="{99F1A0EB-7EFD-434F-B31C-51E55718F405}" type="pres">
      <dgm:prSet presAssocID="{9D7B7ECC-ACA7-4C9C-9549-BCBFDAE6EC0F}" presName="vert1" presStyleCnt="0"/>
      <dgm:spPr/>
    </dgm:pt>
    <dgm:pt modelId="{3DCB086F-8B11-4834-A3A6-C720093FE1FB}" type="pres">
      <dgm:prSet presAssocID="{1633FBEE-8988-47F4-9893-56DBE8FBA046}" presName="thickLine" presStyleLbl="alignNode1" presStyleIdx="2" presStyleCnt="6"/>
      <dgm:spPr/>
    </dgm:pt>
    <dgm:pt modelId="{A87FB82B-E90E-4F25-8B0C-5D10009E01D5}" type="pres">
      <dgm:prSet presAssocID="{1633FBEE-8988-47F4-9893-56DBE8FBA046}" presName="horz1" presStyleCnt="0"/>
      <dgm:spPr/>
    </dgm:pt>
    <dgm:pt modelId="{5DB9220F-8866-42DD-8C9C-7A41B048CF32}" type="pres">
      <dgm:prSet presAssocID="{1633FBEE-8988-47F4-9893-56DBE8FBA046}" presName="tx1" presStyleLbl="revTx" presStyleIdx="2" presStyleCnt="6"/>
      <dgm:spPr/>
    </dgm:pt>
    <dgm:pt modelId="{EAB5E232-F201-4535-8466-85A2CA3EE78C}" type="pres">
      <dgm:prSet presAssocID="{1633FBEE-8988-47F4-9893-56DBE8FBA046}" presName="vert1" presStyleCnt="0"/>
      <dgm:spPr/>
    </dgm:pt>
    <dgm:pt modelId="{64B08408-EA50-4408-AB08-4A4DACB38236}" type="pres">
      <dgm:prSet presAssocID="{DB4C158B-33D9-47A0-865D-664CEEED82CF}" presName="thickLine" presStyleLbl="alignNode1" presStyleIdx="3" presStyleCnt="6"/>
      <dgm:spPr/>
    </dgm:pt>
    <dgm:pt modelId="{B4418476-802F-425B-95D7-DC215A1A13E7}" type="pres">
      <dgm:prSet presAssocID="{DB4C158B-33D9-47A0-865D-664CEEED82CF}" presName="horz1" presStyleCnt="0"/>
      <dgm:spPr/>
    </dgm:pt>
    <dgm:pt modelId="{C6244193-D4D0-4C0A-9FE4-EF693977D33B}" type="pres">
      <dgm:prSet presAssocID="{DB4C158B-33D9-47A0-865D-664CEEED82CF}" presName="tx1" presStyleLbl="revTx" presStyleIdx="3" presStyleCnt="6"/>
      <dgm:spPr/>
    </dgm:pt>
    <dgm:pt modelId="{4CB1F796-E332-47BD-9B74-91CFCF880B63}" type="pres">
      <dgm:prSet presAssocID="{DB4C158B-33D9-47A0-865D-664CEEED82CF}" presName="vert1" presStyleCnt="0"/>
      <dgm:spPr/>
    </dgm:pt>
    <dgm:pt modelId="{5A89BB0E-1A5B-4012-8DF5-2762F9C1E38E}" type="pres">
      <dgm:prSet presAssocID="{1A0FC549-6C1D-43C5-9EDA-6D030ED10F25}" presName="thickLine" presStyleLbl="alignNode1" presStyleIdx="4" presStyleCnt="6"/>
      <dgm:spPr/>
    </dgm:pt>
    <dgm:pt modelId="{E80962C5-9F26-4027-9804-BF7BE6A3D5F4}" type="pres">
      <dgm:prSet presAssocID="{1A0FC549-6C1D-43C5-9EDA-6D030ED10F25}" presName="horz1" presStyleCnt="0"/>
      <dgm:spPr/>
    </dgm:pt>
    <dgm:pt modelId="{09CBFEB4-8FC4-4ADE-8270-FEE1EAE01B72}" type="pres">
      <dgm:prSet presAssocID="{1A0FC549-6C1D-43C5-9EDA-6D030ED10F25}" presName="tx1" presStyleLbl="revTx" presStyleIdx="4" presStyleCnt="6"/>
      <dgm:spPr/>
    </dgm:pt>
    <dgm:pt modelId="{88A61AE7-3DB5-410D-8F50-6D25F3E9B3B3}" type="pres">
      <dgm:prSet presAssocID="{1A0FC549-6C1D-43C5-9EDA-6D030ED10F25}" presName="vert1" presStyleCnt="0"/>
      <dgm:spPr/>
    </dgm:pt>
    <dgm:pt modelId="{04F47DEB-F94E-428C-A414-5A7BD28DDE3D}" type="pres">
      <dgm:prSet presAssocID="{AFE50227-30E2-422C-BA66-DA7B14B1639E}" presName="thickLine" presStyleLbl="alignNode1" presStyleIdx="5" presStyleCnt="6"/>
      <dgm:spPr/>
    </dgm:pt>
    <dgm:pt modelId="{2B835320-1001-4ABC-A14D-161F3EED70FC}" type="pres">
      <dgm:prSet presAssocID="{AFE50227-30E2-422C-BA66-DA7B14B1639E}" presName="horz1" presStyleCnt="0"/>
      <dgm:spPr/>
    </dgm:pt>
    <dgm:pt modelId="{4540EC2D-4ABD-4799-A394-2D80947D407C}" type="pres">
      <dgm:prSet presAssocID="{AFE50227-30E2-422C-BA66-DA7B14B1639E}" presName="tx1" presStyleLbl="revTx" presStyleIdx="5" presStyleCnt="6"/>
      <dgm:spPr/>
    </dgm:pt>
    <dgm:pt modelId="{B7550298-A41D-4B14-A041-20DD4878C70F}" type="pres">
      <dgm:prSet presAssocID="{AFE50227-30E2-422C-BA66-DA7B14B1639E}" presName="vert1" presStyleCnt="0"/>
      <dgm:spPr/>
    </dgm:pt>
  </dgm:ptLst>
  <dgm:cxnLst>
    <dgm:cxn modelId="{55D21C26-A67D-4AA6-85CD-5AB6CF59F9FC}" type="presOf" srcId="{A8F8EB7B-69CC-43DF-86C8-3B20466A3A9F}" destId="{AF5BF333-614C-4B4A-9F47-836B5D6B416D}" srcOrd="0" destOrd="0" presId="urn:microsoft.com/office/officeart/2008/layout/LinedList"/>
    <dgm:cxn modelId="{FF013E2A-8C6A-4F73-BD36-97F1D947336C}" type="presOf" srcId="{1633FBEE-8988-47F4-9893-56DBE8FBA046}" destId="{5DB9220F-8866-42DD-8C9C-7A41B048CF32}" srcOrd="0" destOrd="0" presId="urn:microsoft.com/office/officeart/2008/layout/LinedList"/>
    <dgm:cxn modelId="{6192FB2B-54FB-42C8-AFFE-BC581B71E1B7}" srcId="{A8F8EB7B-69CC-43DF-86C8-3B20466A3A9F}" destId="{DB4C158B-33D9-47A0-865D-664CEEED82CF}" srcOrd="3" destOrd="0" parTransId="{83AE8808-CD2C-4FEB-990F-5EEBA9F8852C}" sibTransId="{0FDE0931-2461-493E-B129-4A58D5F00E19}"/>
    <dgm:cxn modelId="{860F053A-D229-4B3D-A1E3-654A2867020E}" srcId="{A8F8EB7B-69CC-43DF-86C8-3B20466A3A9F}" destId="{AFE50227-30E2-422C-BA66-DA7B14B1639E}" srcOrd="5" destOrd="0" parTransId="{3D8EB6F3-5C39-4135-BBB4-516F1BCF064D}" sibTransId="{EB0489A0-6A6C-4750-89DA-98F11DDCDEA1}"/>
    <dgm:cxn modelId="{72A6FF5B-A2FC-4078-9927-4D16052E326A}" type="presOf" srcId="{534479D2-A4AF-487B-B0A8-F223119B8D61}" destId="{7EEA6888-8246-4665-8D2E-E701850773E1}" srcOrd="0" destOrd="0" presId="urn:microsoft.com/office/officeart/2008/layout/LinedList"/>
    <dgm:cxn modelId="{21905449-9EA5-4F51-B898-34C20921882F}" srcId="{A8F8EB7B-69CC-43DF-86C8-3B20466A3A9F}" destId="{1633FBEE-8988-47F4-9893-56DBE8FBA046}" srcOrd="2" destOrd="0" parTransId="{9080D360-0D85-44C3-A90C-F994E9C053F7}" sibTransId="{63B7511F-722D-423E-9B55-6AA8EBBE834B}"/>
    <dgm:cxn modelId="{FCCFD97F-AC71-41A1-9C24-6FEFC1A1EC21}" srcId="{A8F8EB7B-69CC-43DF-86C8-3B20466A3A9F}" destId="{1A0FC549-6C1D-43C5-9EDA-6D030ED10F25}" srcOrd="4" destOrd="0" parTransId="{8BE81BC9-6264-49FA-A8A1-C8F06D5122F2}" sibTransId="{12210FF0-EE55-4B6E-9AAD-FC8FB89E6375}"/>
    <dgm:cxn modelId="{4AA8B19E-77BC-4C36-A5A6-C2EB149EC7F5}" type="presOf" srcId="{1A0FC549-6C1D-43C5-9EDA-6D030ED10F25}" destId="{09CBFEB4-8FC4-4ADE-8270-FEE1EAE01B72}" srcOrd="0" destOrd="0" presId="urn:microsoft.com/office/officeart/2008/layout/LinedList"/>
    <dgm:cxn modelId="{D9C93BCA-E7ED-4851-AF56-E68E2DC4AA98}" srcId="{A8F8EB7B-69CC-43DF-86C8-3B20466A3A9F}" destId="{534479D2-A4AF-487B-B0A8-F223119B8D61}" srcOrd="0" destOrd="0" parTransId="{07F2A0BC-5717-4EEF-89A3-3F73D54E4329}" sibTransId="{229746BD-42BB-40B5-89C0-24BC576D91DA}"/>
    <dgm:cxn modelId="{932712D4-9CAC-406A-92F4-F64D9DC7C5A6}" type="presOf" srcId="{AFE50227-30E2-422C-BA66-DA7B14B1639E}" destId="{4540EC2D-4ABD-4799-A394-2D80947D407C}" srcOrd="0" destOrd="0" presId="urn:microsoft.com/office/officeart/2008/layout/LinedList"/>
    <dgm:cxn modelId="{840F73D7-7192-4789-BD8B-769966406067}" srcId="{A8F8EB7B-69CC-43DF-86C8-3B20466A3A9F}" destId="{9D7B7ECC-ACA7-4C9C-9549-BCBFDAE6EC0F}" srcOrd="1" destOrd="0" parTransId="{9427ADCD-95C9-43FA-98F8-96B0EE6F1C15}" sibTransId="{A07CEB8B-A1CB-4C33-9195-EB40808F999C}"/>
    <dgm:cxn modelId="{C73726E1-5C9C-4475-8546-ED1AB63714BD}" type="presOf" srcId="{9D7B7ECC-ACA7-4C9C-9549-BCBFDAE6EC0F}" destId="{B7143110-5070-48C7-ABBF-E6BBFB638DC5}" srcOrd="0" destOrd="0" presId="urn:microsoft.com/office/officeart/2008/layout/LinedList"/>
    <dgm:cxn modelId="{7D2D1EF3-4C05-406B-9CE9-66CF493D79FE}" type="presOf" srcId="{DB4C158B-33D9-47A0-865D-664CEEED82CF}" destId="{C6244193-D4D0-4C0A-9FE4-EF693977D33B}" srcOrd="0" destOrd="0" presId="urn:microsoft.com/office/officeart/2008/layout/LinedList"/>
    <dgm:cxn modelId="{A3AB4578-5D4E-4737-A752-706BCEBA22B5}" type="presParOf" srcId="{AF5BF333-614C-4B4A-9F47-836B5D6B416D}" destId="{D6842FD2-05D9-403D-8B8A-39F02ADE226D}" srcOrd="0" destOrd="0" presId="urn:microsoft.com/office/officeart/2008/layout/LinedList"/>
    <dgm:cxn modelId="{6279BDD2-2735-4ADB-93B2-C5475D8228FD}" type="presParOf" srcId="{AF5BF333-614C-4B4A-9F47-836B5D6B416D}" destId="{D6871BD8-E686-410A-A332-1326C1B421A9}" srcOrd="1" destOrd="0" presId="urn:microsoft.com/office/officeart/2008/layout/LinedList"/>
    <dgm:cxn modelId="{B4BAF03F-4C73-46E6-AEC6-7E76BA51D5DD}" type="presParOf" srcId="{D6871BD8-E686-410A-A332-1326C1B421A9}" destId="{7EEA6888-8246-4665-8D2E-E701850773E1}" srcOrd="0" destOrd="0" presId="urn:microsoft.com/office/officeart/2008/layout/LinedList"/>
    <dgm:cxn modelId="{78F7749D-C7DA-464B-96AD-1E09BC0AA8CD}" type="presParOf" srcId="{D6871BD8-E686-410A-A332-1326C1B421A9}" destId="{E0C26E1C-E1D8-4C83-8525-9D2DBA9E1AD5}" srcOrd="1" destOrd="0" presId="urn:microsoft.com/office/officeart/2008/layout/LinedList"/>
    <dgm:cxn modelId="{9B6A5B1E-B553-4823-8F7A-908F66924811}" type="presParOf" srcId="{AF5BF333-614C-4B4A-9F47-836B5D6B416D}" destId="{B82024D0-B21B-4D45-A442-D3BE2AD8CFAA}" srcOrd="2" destOrd="0" presId="urn:microsoft.com/office/officeart/2008/layout/LinedList"/>
    <dgm:cxn modelId="{9FC71D25-7068-4C37-96F1-EBB4D16CCECA}" type="presParOf" srcId="{AF5BF333-614C-4B4A-9F47-836B5D6B416D}" destId="{80B77426-326C-465C-AE31-880408F4A4BC}" srcOrd="3" destOrd="0" presId="urn:microsoft.com/office/officeart/2008/layout/LinedList"/>
    <dgm:cxn modelId="{2EC2D1FF-7CC0-4554-B100-ECEF0B617DF8}" type="presParOf" srcId="{80B77426-326C-465C-AE31-880408F4A4BC}" destId="{B7143110-5070-48C7-ABBF-E6BBFB638DC5}" srcOrd="0" destOrd="0" presId="urn:microsoft.com/office/officeart/2008/layout/LinedList"/>
    <dgm:cxn modelId="{105197CB-D783-4449-9224-46C5322E7198}" type="presParOf" srcId="{80B77426-326C-465C-AE31-880408F4A4BC}" destId="{99F1A0EB-7EFD-434F-B31C-51E55718F405}" srcOrd="1" destOrd="0" presId="urn:microsoft.com/office/officeart/2008/layout/LinedList"/>
    <dgm:cxn modelId="{B6CAE4A9-47D3-40B2-A14D-E0D7B0B39B37}" type="presParOf" srcId="{AF5BF333-614C-4B4A-9F47-836B5D6B416D}" destId="{3DCB086F-8B11-4834-A3A6-C720093FE1FB}" srcOrd="4" destOrd="0" presId="urn:microsoft.com/office/officeart/2008/layout/LinedList"/>
    <dgm:cxn modelId="{39C9896D-2C12-4ED9-A60B-27EAE13D9A6B}" type="presParOf" srcId="{AF5BF333-614C-4B4A-9F47-836B5D6B416D}" destId="{A87FB82B-E90E-4F25-8B0C-5D10009E01D5}" srcOrd="5" destOrd="0" presId="urn:microsoft.com/office/officeart/2008/layout/LinedList"/>
    <dgm:cxn modelId="{93CC2B30-DA00-4EB5-A908-24FE7E727CC3}" type="presParOf" srcId="{A87FB82B-E90E-4F25-8B0C-5D10009E01D5}" destId="{5DB9220F-8866-42DD-8C9C-7A41B048CF32}" srcOrd="0" destOrd="0" presId="urn:microsoft.com/office/officeart/2008/layout/LinedList"/>
    <dgm:cxn modelId="{952D4483-9636-4294-A318-5D6E0B817150}" type="presParOf" srcId="{A87FB82B-E90E-4F25-8B0C-5D10009E01D5}" destId="{EAB5E232-F201-4535-8466-85A2CA3EE78C}" srcOrd="1" destOrd="0" presId="urn:microsoft.com/office/officeart/2008/layout/LinedList"/>
    <dgm:cxn modelId="{67AEA998-10AC-4FF8-8191-564181D55B12}" type="presParOf" srcId="{AF5BF333-614C-4B4A-9F47-836B5D6B416D}" destId="{64B08408-EA50-4408-AB08-4A4DACB38236}" srcOrd="6" destOrd="0" presId="urn:microsoft.com/office/officeart/2008/layout/LinedList"/>
    <dgm:cxn modelId="{489A8B03-8AD8-433C-83F7-EC80CD0229C1}" type="presParOf" srcId="{AF5BF333-614C-4B4A-9F47-836B5D6B416D}" destId="{B4418476-802F-425B-95D7-DC215A1A13E7}" srcOrd="7" destOrd="0" presId="urn:microsoft.com/office/officeart/2008/layout/LinedList"/>
    <dgm:cxn modelId="{73C242CB-C0D5-4D2B-B473-11050F70B1B8}" type="presParOf" srcId="{B4418476-802F-425B-95D7-DC215A1A13E7}" destId="{C6244193-D4D0-4C0A-9FE4-EF693977D33B}" srcOrd="0" destOrd="0" presId="urn:microsoft.com/office/officeart/2008/layout/LinedList"/>
    <dgm:cxn modelId="{729CBB97-6478-4DAB-BE18-AE589B344930}" type="presParOf" srcId="{B4418476-802F-425B-95D7-DC215A1A13E7}" destId="{4CB1F796-E332-47BD-9B74-91CFCF880B63}" srcOrd="1" destOrd="0" presId="urn:microsoft.com/office/officeart/2008/layout/LinedList"/>
    <dgm:cxn modelId="{BACFBC0F-FEC7-44F7-A09C-2BCFF8C7EFE4}" type="presParOf" srcId="{AF5BF333-614C-4B4A-9F47-836B5D6B416D}" destId="{5A89BB0E-1A5B-4012-8DF5-2762F9C1E38E}" srcOrd="8" destOrd="0" presId="urn:microsoft.com/office/officeart/2008/layout/LinedList"/>
    <dgm:cxn modelId="{2D9499F4-E0CB-4F7A-B1EB-5E2D8C24380A}" type="presParOf" srcId="{AF5BF333-614C-4B4A-9F47-836B5D6B416D}" destId="{E80962C5-9F26-4027-9804-BF7BE6A3D5F4}" srcOrd="9" destOrd="0" presId="urn:microsoft.com/office/officeart/2008/layout/LinedList"/>
    <dgm:cxn modelId="{D7A74740-EC66-4C54-9AD1-D071766C6186}" type="presParOf" srcId="{E80962C5-9F26-4027-9804-BF7BE6A3D5F4}" destId="{09CBFEB4-8FC4-4ADE-8270-FEE1EAE01B72}" srcOrd="0" destOrd="0" presId="urn:microsoft.com/office/officeart/2008/layout/LinedList"/>
    <dgm:cxn modelId="{3926B851-1687-4E91-A819-9028C31FE364}" type="presParOf" srcId="{E80962C5-9F26-4027-9804-BF7BE6A3D5F4}" destId="{88A61AE7-3DB5-410D-8F50-6D25F3E9B3B3}" srcOrd="1" destOrd="0" presId="urn:microsoft.com/office/officeart/2008/layout/LinedList"/>
    <dgm:cxn modelId="{E01152DB-1F4E-4951-8BD3-0439DC84D26D}" type="presParOf" srcId="{AF5BF333-614C-4B4A-9F47-836B5D6B416D}" destId="{04F47DEB-F94E-428C-A414-5A7BD28DDE3D}" srcOrd="10" destOrd="0" presId="urn:microsoft.com/office/officeart/2008/layout/LinedList"/>
    <dgm:cxn modelId="{FA36B545-D7EA-48E6-94C3-88193BEA6232}" type="presParOf" srcId="{AF5BF333-614C-4B4A-9F47-836B5D6B416D}" destId="{2B835320-1001-4ABC-A14D-161F3EED70FC}" srcOrd="11" destOrd="0" presId="urn:microsoft.com/office/officeart/2008/layout/LinedList"/>
    <dgm:cxn modelId="{EABF7399-7F94-4ED1-ADC3-E85D5E30B14F}" type="presParOf" srcId="{2B835320-1001-4ABC-A14D-161F3EED70FC}" destId="{4540EC2D-4ABD-4799-A394-2D80947D407C}" srcOrd="0" destOrd="0" presId="urn:microsoft.com/office/officeart/2008/layout/LinedList"/>
    <dgm:cxn modelId="{E7A07C96-76D0-413B-B056-57A3D9DBB50C}" type="presParOf" srcId="{2B835320-1001-4ABC-A14D-161F3EED70FC}" destId="{B7550298-A41D-4B14-A041-20DD4878C70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0DCE93-78C6-4C6B-9CF5-CC746CB12CE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05598-B6E2-46C9-A6E8-E346A28116AD}">
      <dgm:prSet/>
      <dgm:spPr/>
      <dgm:t>
        <a:bodyPr/>
        <a:lstStyle/>
        <a:p>
          <a:r>
            <a:rPr lang="de-DE"/>
            <a:t>Classical word embeddings</a:t>
          </a:r>
          <a:br>
            <a:rPr lang="en-US"/>
          </a:br>
          <a:r>
            <a:rPr lang="de-DE">
              <a:solidFill>
                <a:srgbClr val="010000"/>
              </a:solidFill>
            </a:rPr>
            <a:t> </a:t>
          </a:r>
          <a:r>
            <a:rPr lang="de-DE"/>
            <a:t>Capture latent syntactic and semantic similarities</a:t>
          </a:r>
          <a:endParaRPr lang="en-US"/>
        </a:p>
      </dgm:t>
    </dgm:pt>
    <dgm:pt modelId="{C12DB3A0-D62A-42E0-98F5-DDDAD8A2407D}" type="parTrans" cxnId="{14A4EFBF-AB8B-4DF1-8E6C-8B6CCC93B4BC}">
      <dgm:prSet/>
      <dgm:spPr/>
      <dgm:t>
        <a:bodyPr/>
        <a:lstStyle/>
        <a:p>
          <a:endParaRPr lang="en-US"/>
        </a:p>
      </dgm:t>
    </dgm:pt>
    <dgm:pt modelId="{C7A71667-9012-4DEF-AAFC-82F7DE92BF91}" type="sibTrans" cxnId="{14A4EFBF-AB8B-4DF1-8E6C-8B6CCC93B4BC}">
      <dgm:prSet phldrT="1"/>
      <dgm:spPr/>
      <dgm:t>
        <a:bodyPr/>
        <a:lstStyle/>
        <a:p>
          <a:endParaRPr lang="en-US"/>
        </a:p>
      </dgm:t>
    </dgm:pt>
    <dgm:pt modelId="{4006EDBD-75AB-4DF2-A715-8F575CDA8DE2}">
      <dgm:prSet/>
      <dgm:spPr/>
      <dgm:t>
        <a:bodyPr/>
        <a:lstStyle/>
        <a:p>
          <a:r>
            <a:rPr lang="de-DE"/>
            <a:t>Character-level trained word embeddings</a:t>
          </a:r>
          <a:br>
            <a:rPr lang="de-DE"/>
          </a:br>
          <a:r>
            <a:rPr lang="de-DE">
              <a:solidFill>
                <a:srgbClr val="010000"/>
              </a:solidFill>
            </a:rPr>
            <a:t> </a:t>
          </a:r>
          <a:r>
            <a:rPr lang="de-DE"/>
            <a:t>Capture task-specific subword features</a:t>
          </a:r>
          <a:endParaRPr lang="en-US"/>
        </a:p>
      </dgm:t>
    </dgm:pt>
    <dgm:pt modelId="{08F3E581-22F6-4356-89BF-58DE65C900B0}" type="parTrans" cxnId="{554A129A-068B-4B8F-89C4-820220DF26D3}">
      <dgm:prSet/>
      <dgm:spPr/>
      <dgm:t>
        <a:bodyPr/>
        <a:lstStyle/>
        <a:p>
          <a:endParaRPr lang="en-US"/>
        </a:p>
      </dgm:t>
    </dgm:pt>
    <dgm:pt modelId="{AE98FE1B-9979-4001-9776-D9E0F2DDF138}" type="sibTrans" cxnId="{554A129A-068B-4B8F-89C4-820220DF26D3}">
      <dgm:prSet phldrT="2"/>
      <dgm:spPr/>
      <dgm:t>
        <a:bodyPr/>
        <a:lstStyle/>
        <a:p>
          <a:endParaRPr lang="en-US"/>
        </a:p>
      </dgm:t>
    </dgm:pt>
    <dgm:pt modelId="{6A621F13-D043-476F-AEF6-D7C95DA3B894}">
      <dgm:prSet/>
      <dgm:spPr/>
      <dgm:t>
        <a:bodyPr/>
        <a:lstStyle/>
        <a:p>
          <a:r>
            <a:rPr lang="de-DE"/>
            <a:t>Contextualised word embeddings</a:t>
          </a:r>
          <a:br>
            <a:rPr lang="en-US"/>
          </a:br>
          <a:r>
            <a:rPr lang="de-DE">
              <a:solidFill>
                <a:srgbClr val="010000"/>
              </a:solidFill>
            </a:rPr>
            <a:t> </a:t>
          </a:r>
          <a:r>
            <a:rPr lang="de-DE"/>
            <a:t>Capture semantics in context!</a:t>
          </a:r>
          <a:endParaRPr lang="en-US"/>
        </a:p>
      </dgm:t>
    </dgm:pt>
    <dgm:pt modelId="{1584D25C-E50A-4565-89CE-91EC93D07A82}" type="parTrans" cxnId="{D79F5AA2-6CC9-4267-8B71-87DE5DEA6BC5}">
      <dgm:prSet/>
      <dgm:spPr/>
      <dgm:t>
        <a:bodyPr/>
        <a:lstStyle/>
        <a:p>
          <a:endParaRPr lang="en-US"/>
        </a:p>
      </dgm:t>
    </dgm:pt>
    <dgm:pt modelId="{3D3644BC-C98A-411F-B08A-4844CF57C318}" type="sibTrans" cxnId="{D79F5AA2-6CC9-4267-8B71-87DE5DEA6BC5}">
      <dgm:prSet phldrT="3"/>
      <dgm:spPr/>
      <dgm:t>
        <a:bodyPr/>
        <a:lstStyle/>
        <a:p>
          <a:endParaRPr lang="en-US"/>
        </a:p>
      </dgm:t>
    </dgm:pt>
    <dgm:pt modelId="{7B058D70-D5BE-47FD-8EEB-3BC23FFD4287}" type="pres">
      <dgm:prSet presAssocID="{9F0DCE93-78C6-4C6B-9CF5-CC746CB12CE0}" presName="linear" presStyleCnt="0">
        <dgm:presLayoutVars>
          <dgm:animLvl val="lvl"/>
          <dgm:resizeHandles val="exact"/>
        </dgm:presLayoutVars>
      </dgm:prSet>
      <dgm:spPr/>
    </dgm:pt>
    <dgm:pt modelId="{965174FC-64AC-482D-9538-F923CFA98465}" type="pres">
      <dgm:prSet presAssocID="{49305598-B6E2-46C9-A6E8-E346A28116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4E79D0-F3BC-4BB7-A628-54381E755FCE}" type="pres">
      <dgm:prSet presAssocID="{C7A71667-9012-4DEF-AAFC-82F7DE92BF91}" presName="spacer" presStyleCnt="0"/>
      <dgm:spPr/>
    </dgm:pt>
    <dgm:pt modelId="{E547752A-447E-4F72-A6D0-81584357D080}" type="pres">
      <dgm:prSet presAssocID="{4006EDBD-75AB-4DF2-A715-8F575CDA8DE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F095A4-6F7D-4513-BF6E-1D010396D906}" type="pres">
      <dgm:prSet presAssocID="{AE98FE1B-9979-4001-9776-D9E0F2DDF138}" presName="spacer" presStyleCnt="0"/>
      <dgm:spPr/>
    </dgm:pt>
    <dgm:pt modelId="{4DDA69E5-3128-477C-B5B0-E29BB1BAE74C}" type="pres">
      <dgm:prSet presAssocID="{6A621F13-D043-476F-AEF6-D7C95DA3B89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EB2B27-0D71-4FF9-B864-8440C9596236}" type="presOf" srcId="{49305598-B6E2-46C9-A6E8-E346A28116AD}" destId="{965174FC-64AC-482D-9538-F923CFA98465}" srcOrd="0" destOrd="0" presId="urn:microsoft.com/office/officeart/2005/8/layout/vList2"/>
    <dgm:cxn modelId="{189E8E36-65C1-4FCB-BBF3-9CB202F41F98}" type="presOf" srcId="{6A621F13-D043-476F-AEF6-D7C95DA3B894}" destId="{4DDA69E5-3128-477C-B5B0-E29BB1BAE74C}" srcOrd="0" destOrd="0" presId="urn:microsoft.com/office/officeart/2005/8/layout/vList2"/>
    <dgm:cxn modelId="{DAC4478D-3C90-460A-BDF2-9D6FA1D289E6}" type="presOf" srcId="{9F0DCE93-78C6-4C6B-9CF5-CC746CB12CE0}" destId="{7B058D70-D5BE-47FD-8EEB-3BC23FFD4287}" srcOrd="0" destOrd="0" presId="urn:microsoft.com/office/officeart/2005/8/layout/vList2"/>
    <dgm:cxn modelId="{554A129A-068B-4B8F-89C4-820220DF26D3}" srcId="{9F0DCE93-78C6-4C6B-9CF5-CC746CB12CE0}" destId="{4006EDBD-75AB-4DF2-A715-8F575CDA8DE2}" srcOrd="1" destOrd="0" parTransId="{08F3E581-22F6-4356-89BF-58DE65C900B0}" sibTransId="{AE98FE1B-9979-4001-9776-D9E0F2DDF138}"/>
    <dgm:cxn modelId="{D79F5AA2-6CC9-4267-8B71-87DE5DEA6BC5}" srcId="{9F0DCE93-78C6-4C6B-9CF5-CC746CB12CE0}" destId="{6A621F13-D043-476F-AEF6-D7C95DA3B894}" srcOrd="2" destOrd="0" parTransId="{1584D25C-E50A-4565-89CE-91EC93D07A82}" sibTransId="{3D3644BC-C98A-411F-B08A-4844CF57C318}"/>
    <dgm:cxn modelId="{14A4EFBF-AB8B-4DF1-8E6C-8B6CCC93B4BC}" srcId="{9F0DCE93-78C6-4C6B-9CF5-CC746CB12CE0}" destId="{49305598-B6E2-46C9-A6E8-E346A28116AD}" srcOrd="0" destOrd="0" parTransId="{C12DB3A0-D62A-42E0-98F5-DDDAD8A2407D}" sibTransId="{C7A71667-9012-4DEF-AAFC-82F7DE92BF91}"/>
    <dgm:cxn modelId="{9D9933C5-0506-434C-835B-85ACA2514635}" type="presOf" srcId="{4006EDBD-75AB-4DF2-A715-8F575CDA8DE2}" destId="{E547752A-447E-4F72-A6D0-81584357D080}" srcOrd="0" destOrd="0" presId="urn:microsoft.com/office/officeart/2005/8/layout/vList2"/>
    <dgm:cxn modelId="{272EF06B-73F3-450D-9BE7-AA5CE8056DDC}" type="presParOf" srcId="{7B058D70-D5BE-47FD-8EEB-3BC23FFD4287}" destId="{965174FC-64AC-482D-9538-F923CFA98465}" srcOrd="0" destOrd="0" presId="urn:microsoft.com/office/officeart/2005/8/layout/vList2"/>
    <dgm:cxn modelId="{0DBA1087-06E0-45A7-9769-8743B09B076B}" type="presParOf" srcId="{7B058D70-D5BE-47FD-8EEB-3BC23FFD4287}" destId="{FE4E79D0-F3BC-4BB7-A628-54381E755FCE}" srcOrd="1" destOrd="0" presId="urn:microsoft.com/office/officeart/2005/8/layout/vList2"/>
    <dgm:cxn modelId="{D0B7E4D6-AE22-4A4A-865C-25DAD6F104AE}" type="presParOf" srcId="{7B058D70-D5BE-47FD-8EEB-3BC23FFD4287}" destId="{E547752A-447E-4F72-A6D0-81584357D080}" srcOrd="2" destOrd="0" presId="urn:microsoft.com/office/officeart/2005/8/layout/vList2"/>
    <dgm:cxn modelId="{8EC71A67-927E-4AC3-8CD1-B4B5091678DD}" type="presParOf" srcId="{7B058D70-D5BE-47FD-8EEB-3BC23FFD4287}" destId="{DDF095A4-6F7D-4513-BF6E-1D010396D906}" srcOrd="3" destOrd="0" presId="urn:microsoft.com/office/officeart/2005/8/layout/vList2"/>
    <dgm:cxn modelId="{D24D3D06-3C03-4B63-A923-9F6894DB2D6C}" type="presParOf" srcId="{7B058D70-D5BE-47FD-8EEB-3BC23FFD4287}" destId="{4DDA69E5-3128-477C-B5B0-E29BB1BAE74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198CC4-E984-48B7-82A5-240DE4493F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D488B0-C231-4096-8CAD-8263C66CEF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Improving Language Understanding by Generative Pre-Training</a:t>
          </a:r>
          <a:endParaRPr lang="en-US" sz="3000" b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045D5F52-650D-4402-ACFB-6857EB15AD08}" type="parTrans" cxnId="{4B858380-096D-4348-8E98-D07350601897}">
      <dgm:prSet/>
      <dgm:spPr/>
      <dgm:t>
        <a:bodyPr/>
        <a:lstStyle/>
        <a:p>
          <a:endParaRPr lang="en-US"/>
        </a:p>
      </dgm:t>
    </dgm:pt>
    <dgm:pt modelId="{E3558247-3355-4074-994F-0FCBBAFF9D2F}" type="sibTrans" cxnId="{4B858380-096D-4348-8E98-D07350601897}">
      <dgm:prSet/>
      <dgm:spPr/>
      <dgm:t>
        <a:bodyPr/>
        <a:lstStyle/>
        <a:p>
          <a:endParaRPr lang="en-US"/>
        </a:p>
      </dgm:t>
    </dgm:pt>
    <dgm:pt modelId="{4EC48D43-4EFE-4606-BB8C-27504758DF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Alec Radford, Karthik Narasimhan, Tim </a:t>
          </a:r>
          <a:r>
            <a:rPr lang="en-US" err="1"/>
            <a:t>Salimans</a:t>
          </a:r>
          <a:r>
            <a:rPr lang="en-US"/>
            <a:t>, Ilya </a:t>
          </a:r>
          <a:r>
            <a:rPr lang="en-US" err="1"/>
            <a:t>Sutskever</a:t>
          </a:r>
          <a:endParaRPr lang="en-US"/>
        </a:p>
      </dgm:t>
    </dgm:pt>
    <dgm:pt modelId="{0950680A-0C00-4B5F-850A-0A93E6EFC6AE}" type="parTrans" cxnId="{49090F4B-7EAB-4736-88ED-363C227C2BFF}">
      <dgm:prSet/>
      <dgm:spPr/>
      <dgm:t>
        <a:bodyPr/>
        <a:lstStyle/>
        <a:p>
          <a:endParaRPr lang="en-US"/>
        </a:p>
      </dgm:t>
    </dgm:pt>
    <dgm:pt modelId="{CDC02444-4355-40E3-A702-745FF53D09D0}" type="sibTrans" cxnId="{49090F4B-7EAB-4736-88ED-363C227C2BFF}">
      <dgm:prSet/>
      <dgm:spPr/>
      <dgm:t>
        <a:bodyPr/>
        <a:lstStyle/>
        <a:p>
          <a:endParaRPr lang="en-US"/>
        </a:p>
      </dgm:t>
    </dgm:pt>
    <dgm:pt modelId="{ABE70C9F-13DC-417D-A2AB-2547F2AF05AB}" type="pres">
      <dgm:prSet presAssocID="{98198CC4-E984-48B7-82A5-240DE4493F0F}" presName="root" presStyleCnt="0">
        <dgm:presLayoutVars>
          <dgm:dir/>
          <dgm:resizeHandles val="exact"/>
        </dgm:presLayoutVars>
      </dgm:prSet>
      <dgm:spPr/>
    </dgm:pt>
    <dgm:pt modelId="{92BD1839-F1EE-4B14-806C-C63F28B728B1}" type="pres">
      <dgm:prSet presAssocID="{85D488B0-C231-4096-8CAD-8263C66CEF42}" presName="compNode" presStyleCnt="0"/>
      <dgm:spPr/>
    </dgm:pt>
    <dgm:pt modelId="{A04FB070-41FB-4612-A62B-0D246855FD1A}" type="pres">
      <dgm:prSet presAssocID="{85D488B0-C231-4096-8CAD-8263C66CEF42}" presName="bgRect" presStyleLbl="bgShp" presStyleIdx="0" presStyleCnt="2"/>
      <dgm:spPr/>
    </dgm:pt>
    <dgm:pt modelId="{0646D1E2-0A02-4D9A-9906-8A169A9FBA37}" type="pres">
      <dgm:prSet presAssocID="{85D488B0-C231-4096-8CAD-8263C66CEF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0311912-CC3A-48A8-82E1-67FFF7028271}" type="pres">
      <dgm:prSet presAssocID="{85D488B0-C231-4096-8CAD-8263C66CEF42}" presName="spaceRect" presStyleCnt="0"/>
      <dgm:spPr/>
    </dgm:pt>
    <dgm:pt modelId="{BFF04C88-B0B3-4E78-A135-D6610B72E384}" type="pres">
      <dgm:prSet presAssocID="{85D488B0-C231-4096-8CAD-8263C66CEF42}" presName="parTx" presStyleLbl="revTx" presStyleIdx="0" presStyleCnt="2">
        <dgm:presLayoutVars>
          <dgm:chMax val="0"/>
          <dgm:chPref val="0"/>
        </dgm:presLayoutVars>
      </dgm:prSet>
      <dgm:spPr/>
    </dgm:pt>
    <dgm:pt modelId="{D90AFD28-47B7-4602-9EB4-5349110DC7DE}" type="pres">
      <dgm:prSet presAssocID="{E3558247-3355-4074-994F-0FCBBAFF9D2F}" presName="sibTrans" presStyleCnt="0"/>
      <dgm:spPr/>
    </dgm:pt>
    <dgm:pt modelId="{E250766C-9E29-4DEB-A928-294CE5E75AC1}" type="pres">
      <dgm:prSet presAssocID="{4EC48D43-4EFE-4606-BB8C-27504758DF18}" presName="compNode" presStyleCnt="0"/>
      <dgm:spPr/>
    </dgm:pt>
    <dgm:pt modelId="{4CCD9248-BD48-4E64-B5FF-764AAB4F2568}" type="pres">
      <dgm:prSet presAssocID="{4EC48D43-4EFE-4606-BB8C-27504758DF18}" presName="bgRect" presStyleLbl="bgShp" presStyleIdx="1" presStyleCnt="2"/>
      <dgm:spPr/>
    </dgm:pt>
    <dgm:pt modelId="{D79B72AD-BC79-4B5A-A7DF-2CDE0DAE39F0}" type="pres">
      <dgm:prSet presAssocID="{4EC48D43-4EFE-4606-BB8C-27504758DF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EFC7B0CC-0D74-4595-8928-0A0AA1102FB5}" type="pres">
      <dgm:prSet presAssocID="{4EC48D43-4EFE-4606-BB8C-27504758DF18}" presName="spaceRect" presStyleCnt="0"/>
      <dgm:spPr/>
    </dgm:pt>
    <dgm:pt modelId="{98BBE510-5490-4DC7-B90E-8E8C20D23C5F}" type="pres">
      <dgm:prSet presAssocID="{4EC48D43-4EFE-4606-BB8C-27504758DF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3E10E03-BBCE-40F9-8280-AFFF958C65C3}" type="presOf" srcId="{98198CC4-E984-48B7-82A5-240DE4493F0F}" destId="{ABE70C9F-13DC-417D-A2AB-2547F2AF05AB}" srcOrd="0" destOrd="0" presId="urn:microsoft.com/office/officeart/2018/2/layout/IconVerticalSolidList"/>
    <dgm:cxn modelId="{49090F4B-7EAB-4736-88ED-363C227C2BFF}" srcId="{98198CC4-E984-48B7-82A5-240DE4493F0F}" destId="{4EC48D43-4EFE-4606-BB8C-27504758DF18}" srcOrd="1" destOrd="0" parTransId="{0950680A-0C00-4B5F-850A-0A93E6EFC6AE}" sibTransId="{CDC02444-4355-40E3-A702-745FF53D09D0}"/>
    <dgm:cxn modelId="{4B858380-096D-4348-8E98-D07350601897}" srcId="{98198CC4-E984-48B7-82A5-240DE4493F0F}" destId="{85D488B0-C231-4096-8CAD-8263C66CEF42}" srcOrd="0" destOrd="0" parTransId="{045D5F52-650D-4402-ACFB-6857EB15AD08}" sibTransId="{E3558247-3355-4074-994F-0FCBBAFF9D2F}"/>
    <dgm:cxn modelId="{7149DAF8-C908-4484-BA74-4EBA5746C82E}" type="presOf" srcId="{4EC48D43-4EFE-4606-BB8C-27504758DF18}" destId="{98BBE510-5490-4DC7-B90E-8E8C20D23C5F}" srcOrd="0" destOrd="0" presId="urn:microsoft.com/office/officeart/2018/2/layout/IconVerticalSolidList"/>
    <dgm:cxn modelId="{619E6AFB-10C7-48AC-8CBD-01834EF8BBFE}" type="presOf" srcId="{85D488B0-C231-4096-8CAD-8263C66CEF42}" destId="{BFF04C88-B0B3-4E78-A135-D6610B72E384}" srcOrd="0" destOrd="0" presId="urn:microsoft.com/office/officeart/2018/2/layout/IconVerticalSolidList"/>
    <dgm:cxn modelId="{FFD35037-EFD2-4DAD-AAED-966EF2929503}" type="presParOf" srcId="{ABE70C9F-13DC-417D-A2AB-2547F2AF05AB}" destId="{92BD1839-F1EE-4B14-806C-C63F28B728B1}" srcOrd="0" destOrd="0" presId="urn:microsoft.com/office/officeart/2018/2/layout/IconVerticalSolidList"/>
    <dgm:cxn modelId="{E574031C-4B0B-4686-A57A-CDCCA72AAB07}" type="presParOf" srcId="{92BD1839-F1EE-4B14-806C-C63F28B728B1}" destId="{A04FB070-41FB-4612-A62B-0D246855FD1A}" srcOrd="0" destOrd="0" presId="urn:microsoft.com/office/officeart/2018/2/layout/IconVerticalSolidList"/>
    <dgm:cxn modelId="{27BDD163-0811-4F40-A8A9-890D5C1D4821}" type="presParOf" srcId="{92BD1839-F1EE-4B14-806C-C63F28B728B1}" destId="{0646D1E2-0A02-4D9A-9906-8A169A9FBA37}" srcOrd="1" destOrd="0" presId="urn:microsoft.com/office/officeart/2018/2/layout/IconVerticalSolidList"/>
    <dgm:cxn modelId="{AB0FBAE5-7A27-495D-B6CF-DC84B66EEAA9}" type="presParOf" srcId="{92BD1839-F1EE-4B14-806C-C63F28B728B1}" destId="{70311912-CC3A-48A8-82E1-67FFF7028271}" srcOrd="2" destOrd="0" presId="urn:microsoft.com/office/officeart/2018/2/layout/IconVerticalSolidList"/>
    <dgm:cxn modelId="{32C58112-BA88-469F-8469-4DDB2BB4044E}" type="presParOf" srcId="{92BD1839-F1EE-4B14-806C-C63F28B728B1}" destId="{BFF04C88-B0B3-4E78-A135-D6610B72E384}" srcOrd="3" destOrd="0" presId="urn:microsoft.com/office/officeart/2018/2/layout/IconVerticalSolidList"/>
    <dgm:cxn modelId="{84AB2452-1290-4DC8-834C-5A4B57637B81}" type="presParOf" srcId="{ABE70C9F-13DC-417D-A2AB-2547F2AF05AB}" destId="{D90AFD28-47B7-4602-9EB4-5349110DC7DE}" srcOrd="1" destOrd="0" presId="urn:microsoft.com/office/officeart/2018/2/layout/IconVerticalSolidList"/>
    <dgm:cxn modelId="{BE27E7F2-A1F7-4CAC-9674-8B6A9EDA0666}" type="presParOf" srcId="{ABE70C9F-13DC-417D-A2AB-2547F2AF05AB}" destId="{E250766C-9E29-4DEB-A928-294CE5E75AC1}" srcOrd="2" destOrd="0" presId="urn:microsoft.com/office/officeart/2018/2/layout/IconVerticalSolidList"/>
    <dgm:cxn modelId="{38AE4B99-D401-4F69-96BF-EFB4F1027684}" type="presParOf" srcId="{E250766C-9E29-4DEB-A928-294CE5E75AC1}" destId="{4CCD9248-BD48-4E64-B5FF-764AAB4F2568}" srcOrd="0" destOrd="0" presId="urn:microsoft.com/office/officeart/2018/2/layout/IconVerticalSolidList"/>
    <dgm:cxn modelId="{4F3259CB-FEE5-4A03-B55C-59BC176C0025}" type="presParOf" srcId="{E250766C-9E29-4DEB-A928-294CE5E75AC1}" destId="{D79B72AD-BC79-4B5A-A7DF-2CDE0DAE39F0}" srcOrd="1" destOrd="0" presId="urn:microsoft.com/office/officeart/2018/2/layout/IconVerticalSolidList"/>
    <dgm:cxn modelId="{64FC7F5A-F38F-4DC3-A231-3146E1ECC208}" type="presParOf" srcId="{E250766C-9E29-4DEB-A928-294CE5E75AC1}" destId="{EFC7B0CC-0D74-4595-8928-0A0AA1102FB5}" srcOrd="2" destOrd="0" presId="urn:microsoft.com/office/officeart/2018/2/layout/IconVerticalSolidList"/>
    <dgm:cxn modelId="{C308064F-6F1E-4F49-900E-D9977E2685E4}" type="presParOf" srcId="{E250766C-9E29-4DEB-A928-294CE5E75AC1}" destId="{98BBE510-5490-4DC7-B90E-8E8C20D23C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08927-CD9E-4764-B9DE-2ABF4B4D603F}" type="doc">
      <dgm:prSet loTypeId="urn:microsoft.com/office/officeart/2005/8/layout/bProcess2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E11571-9AC1-42B1-848A-16568551FC8F}">
      <dgm:prSet/>
      <dgm:spPr/>
      <dgm:t>
        <a:bodyPr/>
        <a:lstStyle/>
        <a:p>
          <a:r>
            <a:rPr lang="en-US" b="1"/>
            <a:t>Unsupervised </a:t>
          </a:r>
          <a:r>
            <a:rPr lang="en-US"/>
            <a:t>pre-training of a "</a:t>
          </a:r>
          <a:r>
            <a:rPr lang="en-US" i="1"/>
            <a:t>transformer decoder</a:t>
          </a:r>
          <a:r>
            <a:rPr lang="en-US"/>
            <a:t>" on huge text data</a:t>
          </a:r>
        </a:p>
      </dgm:t>
    </dgm:pt>
    <dgm:pt modelId="{FF4C4256-172A-4FC9-A55C-71216A46C848}" type="parTrans" cxnId="{056CE0A9-1D60-4EEB-A96F-0D2CFD5FFCD6}">
      <dgm:prSet/>
      <dgm:spPr/>
      <dgm:t>
        <a:bodyPr/>
        <a:lstStyle/>
        <a:p>
          <a:endParaRPr lang="en-US"/>
        </a:p>
      </dgm:t>
    </dgm:pt>
    <dgm:pt modelId="{2779C909-71E6-4431-A8CE-1BD6869018EC}" type="sibTrans" cxnId="{056CE0A9-1D60-4EEB-A96F-0D2CFD5FFCD6}">
      <dgm:prSet/>
      <dgm:spPr/>
      <dgm:t>
        <a:bodyPr/>
        <a:lstStyle/>
        <a:p>
          <a:endParaRPr lang="en-US"/>
        </a:p>
      </dgm:t>
    </dgm:pt>
    <dgm:pt modelId="{1E590B6B-BC38-48AE-9237-F4F10A6E0C18}">
      <dgm:prSet/>
      <dgm:spPr/>
      <dgm:t>
        <a:bodyPr/>
        <a:lstStyle/>
        <a:p>
          <a:r>
            <a:rPr lang="en-US" b="1">
              <a:cs typeface="Calibri Light"/>
            </a:rPr>
            <a:t>Supervised </a:t>
          </a:r>
          <a:r>
            <a:rPr lang="en-US">
              <a:cs typeface="Calibri Light"/>
            </a:rPr>
            <a:t>task-oriented "</a:t>
          </a:r>
          <a:r>
            <a:rPr lang="en-US" i="1">
              <a:cs typeface="Calibri Light"/>
            </a:rPr>
            <a:t>fine-tuning</a:t>
          </a:r>
          <a:r>
            <a:rPr lang="en-US">
              <a:cs typeface="Calibri Light"/>
            </a:rPr>
            <a:t>" on smaller datasets</a:t>
          </a:r>
          <a:endParaRPr lang="en-US"/>
        </a:p>
      </dgm:t>
    </dgm:pt>
    <dgm:pt modelId="{663AF7D9-BC5D-42CD-9A35-31557977F92A}" type="parTrans" cxnId="{AE966F82-3969-4019-B6AC-22D0B738EB98}">
      <dgm:prSet/>
      <dgm:spPr/>
      <dgm:t>
        <a:bodyPr/>
        <a:lstStyle/>
        <a:p>
          <a:endParaRPr lang="en-US"/>
        </a:p>
      </dgm:t>
    </dgm:pt>
    <dgm:pt modelId="{B3152D05-1BE5-48EB-A80B-AE6291ADD851}" type="sibTrans" cxnId="{AE966F82-3969-4019-B6AC-22D0B738EB98}">
      <dgm:prSet/>
      <dgm:spPr/>
      <dgm:t>
        <a:bodyPr/>
        <a:lstStyle/>
        <a:p>
          <a:endParaRPr lang="en-US"/>
        </a:p>
      </dgm:t>
    </dgm:pt>
    <dgm:pt modelId="{2BCD9701-17AF-4C71-8A1E-109F7B5FC36A}" type="pres">
      <dgm:prSet presAssocID="{3BB08927-CD9E-4764-B9DE-2ABF4B4D603F}" presName="diagram" presStyleCnt="0">
        <dgm:presLayoutVars>
          <dgm:dir/>
          <dgm:resizeHandles/>
        </dgm:presLayoutVars>
      </dgm:prSet>
      <dgm:spPr/>
    </dgm:pt>
    <dgm:pt modelId="{8BB7DB02-C66A-46A8-B7A2-34074C0EAECF}" type="pres">
      <dgm:prSet presAssocID="{00E11571-9AC1-42B1-848A-16568551FC8F}" presName="firstNode" presStyleLbl="node1" presStyleIdx="0" presStyleCnt="2">
        <dgm:presLayoutVars>
          <dgm:bulletEnabled val="1"/>
        </dgm:presLayoutVars>
      </dgm:prSet>
      <dgm:spPr/>
    </dgm:pt>
    <dgm:pt modelId="{DC10C469-C344-43FB-8C27-8B2F0F340499}" type="pres">
      <dgm:prSet presAssocID="{2779C909-71E6-4431-A8CE-1BD6869018EC}" presName="sibTrans" presStyleLbl="sibTrans2D1" presStyleIdx="0" presStyleCnt="1"/>
      <dgm:spPr/>
    </dgm:pt>
    <dgm:pt modelId="{A53B2B30-D456-4163-89DC-D25CD0A24497}" type="pres">
      <dgm:prSet presAssocID="{1E590B6B-BC38-48AE-9237-F4F10A6E0C18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BCD28936-2DE1-46AF-A93C-C659686CE3DA}" type="presOf" srcId="{2779C909-71E6-4431-A8CE-1BD6869018EC}" destId="{DC10C469-C344-43FB-8C27-8B2F0F340499}" srcOrd="0" destOrd="0" presId="urn:microsoft.com/office/officeart/2005/8/layout/bProcess2"/>
    <dgm:cxn modelId="{AC21AB6C-D309-43E7-A5AF-A1B5A033DB61}" type="presOf" srcId="{1E590B6B-BC38-48AE-9237-F4F10A6E0C18}" destId="{A53B2B30-D456-4163-89DC-D25CD0A24497}" srcOrd="0" destOrd="0" presId="urn:microsoft.com/office/officeart/2005/8/layout/bProcess2"/>
    <dgm:cxn modelId="{CFF6E673-C487-4319-B0B6-B7C12DDC0EF0}" type="presOf" srcId="{3BB08927-CD9E-4764-B9DE-2ABF4B4D603F}" destId="{2BCD9701-17AF-4C71-8A1E-109F7B5FC36A}" srcOrd="0" destOrd="0" presId="urn:microsoft.com/office/officeart/2005/8/layout/bProcess2"/>
    <dgm:cxn modelId="{FA407C74-7ECA-43CF-B20D-7FAA6B8A4880}" type="presOf" srcId="{00E11571-9AC1-42B1-848A-16568551FC8F}" destId="{8BB7DB02-C66A-46A8-B7A2-34074C0EAECF}" srcOrd="0" destOrd="0" presId="urn:microsoft.com/office/officeart/2005/8/layout/bProcess2"/>
    <dgm:cxn modelId="{AE966F82-3969-4019-B6AC-22D0B738EB98}" srcId="{3BB08927-CD9E-4764-B9DE-2ABF4B4D603F}" destId="{1E590B6B-BC38-48AE-9237-F4F10A6E0C18}" srcOrd="1" destOrd="0" parTransId="{663AF7D9-BC5D-42CD-9A35-31557977F92A}" sibTransId="{B3152D05-1BE5-48EB-A80B-AE6291ADD851}"/>
    <dgm:cxn modelId="{056CE0A9-1D60-4EEB-A96F-0D2CFD5FFCD6}" srcId="{3BB08927-CD9E-4764-B9DE-2ABF4B4D603F}" destId="{00E11571-9AC1-42B1-848A-16568551FC8F}" srcOrd="0" destOrd="0" parTransId="{FF4C4256-172A-4FC9-A55C-71216A46C848}" sibTransId="{2779C909-71E6-4431-A8CE-1BD6869018EC}"/>
    <dgm:cxn modelId="{1D45863F-DCE7-4B41-996E-346A664831C9}" type="presParOf" srcId="{2BCD9701-17AF-4C71-8A1E-109F7B5FC36A}" destId="{8BB7DB02-C66A-46A8-B7A2-34074C0EAECF}" srcOrd="0" destOrd="0" presId="urn:microsoft.com/office/officeart/2005/8/layout/bProcess2"/>
    <dgm:cxn modelId="{FD861355-8524-401D-B00C-ED102E468DDC}" type="presParOf" srcId="{2BCD9701-17AF-4C71-8A1E-109F7B5FC36A}" destId="{DC10C469-C344-43FB-8C27-8B2F0F340499}" srcOrd="1" destOrd="0" presId="urn:microsoft.com/office/officeart/2005/8/layout/bProcess2"/>
    <dgm:cxn modelId="{3DCF2F10-A65D-480D-808F-5C11B07C78DC}" type="presParOf" srcId="{2BCD9701-17AF-4C71-8A1E-109F7B5FC36A}" destId="{A53B2B30-D456-4163-89DC-D25CD0A24497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42FD2-05D9-403D-8B8A-39F02ADE226D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A6888-8246-4665-8D2E-E701850773E1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Motivation</a:t>
          </a:r>
        </a:p>
      </dsp:txBody>
      <dsp:txXfrm>
        <a:off x="0" y="2492"/>
        <a:ext cx="6492875" cy="850069"/>
      </dsp:txXfrm>
    </dsp:sp>
    <dsp:sp modelId="{B82024D0-B21B-4D45-A442-D3BE2AD8CFAA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43110-5070-48C7-ABBF-E6BBFB638DC5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err="1">
              <a:cs typeface="Calibri Light"/>
            </a:rPr>
            <a:t>CoVe</a:t>
          </a:r>
          <a:r>
            <a:rPr lang="en-US" sz="3900" kern="1200">
              <a:cs typeface="Calibri Light"/>
            </a:rPr>
            <a:t> and </a:t>
          </a:r>
          <a:r>
            <a:rPr lang="en-US" sz="3900" kern="1200" err="1">
              <a:cs typeface="Calibri Light"/>
            </a:rPr>
            <a:t>ELMo</a:t>
          </a:r>
          <a:endParaRPr lang="en-US" sz="3900" kern="1200" err="1"/>
        </a:p>
      </dsp:txBody>
      <dsp:txXfrm>
        <a:off x="0" y="852561"/>
        <a:ext cx="6492875" cy="850069"/>
      </dsp:txXfrm>
    </dsp:sp>
    <dsp:sp modelId="{3DCB086F-8B11-4834-A3A6-C720093FE1F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9220F-8866-42DD-8C9C-7A41B048CF32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Contextual Embeddings</a:t>
          </a:r>
        </a:p>
      </dsp:txBody>
      <dsp:txXfrm>
        <a:off x="0" y="1702630"/>
        <a:ext cx="6492875" cy="850069"/>
      </dsp:txXfrm>
    </dsp:sp>
    <dsp:sp modelId="{64B08408-EA50-4408-AB08-4A4DACB38236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44193-D4D0-4C0A-9FE4-EF693977D33B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err="1"/>
            <a:t>OpenAI</a:t>
          </a:r>
          <a:r>
            <a:rPr lang="en-US" sz="3900" kern="1200"/>
            <a:t> GPT</a:t>
          </a:r>
        </a:p>
      </dsp:txBody>
      <dsp:txXfrm>
        <a:off x="0" y="2552699"/>
        <a:ext cx="6492875" cy="850069"/>
      </dsp:txXfrm>
    </dsp:sp>
    <dsp:sp modelId="{5A89BB0E-1A5B-4012-8DF5-2762F9C1E38E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BFEB4-8FC4-4ADE-8270-FEE1EAE01B72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BERT</a:t>
          </a:r>
        </a:p>
      </dsp:txBody>
      <dsp:txXfrm>
        <a:off x="0" y="3402769"/>
        <a:ext cx="6492875" cy="850069"/>
      </dsp:txXfrm>
    </dsp:sp>
    <dsp:sp modelId="{04F47DEB-F94E-428C-A414-5A7BD28DDE3D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0EC2D-4ABD-4799-A394-2D80947D407C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Conclusion</a:t>
          </a:r>
        </a:p>
      </dsp:txBody>
      <dsp:txXfrm>
        <a:off x="0" y="4252838"/>
        <a:ext cx="6492875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174FC-64AC-482D-9538-F923CFA98465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Classical word embeddings</a:t>
          </a:r>
          <a:br>
            <a:rPr lang="en-US" sz="3400" kern="1200"/>
          </a:br>
          <a:r>
            <a:rPr lang="de-DE" sz="3400" kern="1200">
              <a:solidFill>
                <a:srgbClr val="010000"/>
              </a:solidFill>
            </a:rPr>
            <a:t> </a:t>
          </a:r>
          <a:r>
            <a:rPr lang="de-DE" sz="3400" kern="1200"/>
            <a:t>Capture latent syntactic and semantic similarities</a:t>
          </a:r>
          <a:endParaRPr lang="en-US" sz="3400" kern="1200"/>
        </a:p>
      </dsp:txBody>
      <dsp:txXfrm>
        <a:off x="66025" y="114994"/>
        <a:ext cx="10383550" cy="1220470"/>
      </dsp:txXfrm>
    </dsp:sp>
    <dsp:sp modelId="{E547752A-447E-4F72-A6D0-81584357D080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Character-level trained word embeddings</a:t>
          </a:r>
          <a:br>
            <a:rPr lang="de-DE" sz="3400" kern="1200"/>
          </a:br>
          <a:r>
            <a:rPr lang="de-DE" sz="3400" kern="1200">
              <a:solidFill>
                <a:srgbClr val="010000"/>
              </a:solidFill>
            </a:rPr>
            <a:t> </a:t>
          </a:r>
          <a:r>
            <a:rPr lang="de-DE" sz="3400" kern="1200"/>
            <a:t>Capture task-specific subword features</a:t>
          </a:r>
          <a:endParaRPr lang="en-US" sz="3400" kern="1200"/>
        </a:p>
      </dsp:txBody>
      <dsp:txXfrm>
        <a:off x="66025" y="1565434"/>
        <a:ext cx="10383550" cy="1220470"/>
      </dsp:txXfrm>
    </dsp:sp>
    <dsp:sp modelId="{4DDA69E5-3128-477C-B5B0-E29BB1BAE74C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/>
            <a:t>Contextualised word embeddings</a:t>
          </a:r>
          <a:br>
            <a:rPr lang="en-US" sz="3400" kern="1200"/>
          </a:br>
          <a:r>
            <a:rPr lang="de-DE" sz="3400" kern="1200">
              <a:solidFill>
                <a:srgbClr val="010000"/>
              </a:solidFill>
            </a:rPr>
            <a:t> </a:t>
          </a:r>
          <a:r>
            <a:rPr lang="de-DE" sz="3400" kern="1200"/>
            <a:t>Capture semantics in context!</a:t>
          </a:r>
          <a:endParaRPr lang="en-US" sz="3400" kern="1200"/>
        </a:p>
      </dsp:txBody>
      <dsp:txXfrm>
        <a:off x="66025" y="3015873"/>
        <a:ext cx="10383550" cy="12204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FB070-41FB-4612-A62B-0D246855FD1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6D1E2-0A02-4D9A-9906-8A169A9FBA3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04C88-B0B3-4E78-A135-D6610B72E38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Improving Language Understanding by Generative Pre-Training</a:t>
          </a:r>
          <a:endParaRPr lang="en-US" sz="2500" b="1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039300" y="956381"/>
        <a:ext cx="4474303" cy="1765627"/>
      </dsp:txXfrm>
    </dsp:sp>
    <dsp:sp modelId="{4CCD9248-BD48-4E64-B5FF-764AAB4F2568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B72AD-BC79-4B5A-A7DF-2CDE0DAE39F0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BBE510-5490-4DC7-B90E-8E8C20D23C5F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Alec Radford, Karthik Narasimhan, Tim </a:t>
          </a:r>
          <a:r>
            <a:rPr lang="en-US" sz="2500" kern="1200" err="1"/>
            <a:t>Salimans</a:t>
          </a:r>
          <a:r>
            <a:rPr lang="en-US" sz="2500" kern="1200"/>
            <a:t>, Ilya </a:t>
          </a:r>
          <a:r>
            <a:rPr lang="en-US" sz="2500" kern="1200" err="1"/>
            <a:t>Sutskever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7DB02-C66A-46A8-B7A2-34074C0EAECF}">
      <dsp:nvSpPr>
        <dsp:cNvPr id="0" name=""/>
        <dsp:cNvSpPr/>
      </dsp:nvSpPr>
      <dsp:spPr>
        <a:xfrm>
          <a:off x="1283" y="73062"/>
          <a:ext cx="4205213" cy="420521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Unsupervised </a:t>
          </a:r>
          <a:r>
            <a:rPr lang="en-US" sz="3800" kern="1200"/>
            <a:t>pre-training of a "</a:t>
          </a:r>
          <a:r>
            <a:rPr lang="en-US" sz="3800" i="1" kern="1200"/>
            <a:t>transformer decoder</a:t>
          </a:r>
          <a:r>
            <a:rPr lang="en-US" sz="3800" kern="1200"/>
            <a:t>" on huge text data</a:t>
          </a:r>
        </a:p>
      </dsp:txBody>
      <dsp:txXfrm>
        <a:off x="617122" y="688901"/>
        <a:ext cx="2973535" cy="2973535"/>
      </dsp:txXfrm>
    </dsp:sp>
    <dsp:sp modelId="{DC10C469-C344-43FB-8C27-8B2F0F340499}">
      <dsp:nvSpPr>
        <dsp:cNvPr id="0" name=""/>
        <dsp:cNvSpPr/>
      </dsp:nvSpPr>
      <dsp:spPr>
        <a:xfrm rot="5400000">
          <a:off x="4553426" y="1618478"/>
          <a:ext cx="1471824" cy="111438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3B2B30-D456-4163-89DC-D25CD0A24497}">
      <dsp:nvSpPr>
        <dsp:cNvPr id="0" name=""/>
        <dsp:cNvSpPr/>
      </dsp:nvSpPr>
      <dsp:spPr>
        <a:xfrm>
          <a:off x="6309103" y="73062"/>
          <a:ext cx="4205213" cy="420521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>
              <a:cs typeface="Calibri Light"/>
            </a:rPr>
            <a:t>Supervised </a:t>
          </a:r>
          <a:r>
            <a:rPr lang="en-US" sz="3800" kern="1200">
              <a:cs typeface="Calibri Light"/>
            </a:rPr>
            <a:t>task-oriented "</a:t>
          </a:r>
          <a:r>
            <a:rPr lang="en-US" sz="3800" i="1" kern="1200">
              <a:cs typeface="Calibri Light"/>
            </a:rPr>
            <a:t>fine-tuning</a:t>
          </a:r>
          <a:r>
            <a:rPr lang="en-US" sz="3800" kern="1200">
              <a:cs typeface="Calibri Light"/>
            </a:rPr>
            <a:t>" on smaller datasets</a:t>
          </a:r>
          <a:endParaRPr lang="en-US" sz="3800" kern="1200"/>
        </a:p>
      </dsp:txBody>
      <dsp:txXfrm>
        <a:off x="6924942" y="688901"/>
        <a:ext cx="2973535" cy="2973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2DA81-1B09-4BB0-A39E-764842EF295A}" type="datetimeFigureOut">
              <a:rPr lang="de-DE"/>
              <a:t>04.06.2019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225C-3197-4C58-90A9-A9D04D133DCA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34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Softmax takes sum of the absolute numbers (l1 norm) = sum of all i (|xi|), l1 norm is regularization method to avoid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E225C-3197-4C58-90A9-A9D04D133DCA}" type="slidenum">
              <a:rPr lang="de-DE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931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Gradient clipping:  Clip the gradients to a threshold value to avoid having overly large/steep gradients and overshooting the minimum</a:t>
            </a:r>
          </a:p>
          <a:p>
            <a:r>
              <a:rPr lang="en-US">
                <a:cs typeface="Calibri"/>
              </a:rPr>
              <a:t>Dropout: Ignoring a neuron with probability p to avoid learning too much and therefore be able to generalize better in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E225C-3197-4C58-90A9-A9D04D133DCA}" type="slidenum">
              <a:rPr lang="de-DE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27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New SOTA for NER in DE and EN (semantic)</a:t>
            </a:r>
          </a:p>
          <a:p>
            <a:r>
              <a:rPr lang="en-US">
                <a:cs typeface="Calibri"/>
              </a:rPr>
              <a:t>- Improvements for Syntactic Tasks, but not as much as for NER</a:t>
            </a:r>
          </a:p>
          <a:p>
            <a:r>
              <a:rPr lang="en-US">
                <a:cs typeface="Calibri"/>
              </a:rPr>
              <a:t>- Concat with traditional word embeddings helpful (prop + word, prop + word + char)</a:t>
            </a:r>
          </a:p>
          <a:p>
            <a:r>
              <a:rPr lang="en-US">
                <a:cs typeface="Calibri"/>
              </a:rPr>
              <a:t>- Concat only with task-specific char features useless (prop + char)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E225C-3197-4C58-90A9-A9D04D133DCA}" type="slidenum">
              <a:rPr lang="de-DE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483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Only 3% decrease in performance when replacing BiLStM with lin. Map for prop + word for NER</a:t>
            </a:r>
          </a:p>
          <a:p>
            <a:r>
              <a:rPr lang="en-US">
                <a:cs typeface="Calibri"/>
              </a:rPr>
              <a:t>- 20% decrease for classical word embeddings for NER</a:t>
            </a:r>
          </a:p>
          <a:p>
            <a:r>
              <a:rPr lang="en-US">
                <a:cs typeface="Calibri"/>
              </a:rPr>
              <a:t>- Less decrease for classical embeddings in syntactic tasks but still more than for proposed approach</a:t>
            </a:r>
          </a:p>
          <a:p>
            <a:r>
              <a:rPr lang="en-US">
                <a:cs typeface="Calibri"/>
              </a:rPr>
              <a:t>-&gt; Proposed approach is more robust, conveyes more meaning and requires less powerful architectures for seq labelling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E225C-3197-4C58-90A9-A9D04D133DCA}" type="slidenum">
              <a:rPr lang="de-DE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44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CSEs successfully distinguish the polysemous word Washington in different contexts (political entity, surname, city, sports team)</a:t>
            </a:r>
          </a:p>
          <a:p>
            <a:r>
              <a:rPr lang="en-US">
                <a:cs typeface="Calibri"/>
              </a:rPr>
              <a:t>- Negative example with too little context (only "said")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E225C-3197-4C58-90A9-A9D04D133DCA}" type="slidenum">
              <a:rPr lang="de-DE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1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5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3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2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7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8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7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hyperlink" Target="http://papers.nips.cc/paper/7209-learned-in-translation-contextualized-word-vectors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s3-us-west-2.amazonaws.com/openai-assets/research-covers/language-unsupervised/language_understanding_paper.pdf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haileric.com/posts/deep-contextualized-word-representations-elmo/" TargetMode="External"/><Relationship Id="rId3" Type="http://schemas.openxmlformats.org/officeDocument/2006/relationships/hyperlink" Target="https://www.geeksforgeeks.org/deep-learning-introduction-to-long-short-term-memory/" TargetMode="External"/><Relationship Id="rId7" Type="http://schemas.openxmlformats.org/officeDocument/2006/relationships/hyperlink" Target="https://towardsdatascience.com/bert-explained-state-of-the-art-language-model-for-nlp-f8b21a9b6270" TargetMode="External"/><Relationship Id="rId2" Type="http://schemas.openxmlformats.org/officeDocument/2006/relationships/hyperlink" Target="https://towardsdatascience.com/attention-based-neural-machine-translation-b5d129742e2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lmo-helps-to-further-improve-your-word-embeddings-c6ed2c9df95f" TargetMode="External"/><Relationship Id="rId5" Type="http://schemas.openxmlformats.org/officeDocument/2006/relationships/hyperlink" Target="https://allennlp.org/elmo" TargetMode="External"/><Relationship Id="rId10" Type="http://schemas.openxmlformats.org/officeDocument/2006/relationships/hyperlink" Target="https://lilianweng.github.io/lil-log/2019/01/31/generalized-language-models.html" TargetMode="External"/><Relationship Id="rId4" Type="http://schemas.openxmlformats.org/officeDocument/2006/relationships/hyperlink" Target="https://www.geeksforgeeks.org/seq2seq-model-in-machine-learning/" TargetMode="External"/><Relationship Id="rId9" Type="http://schemas.openxmlformats.org/officeDocument/2006/relationships/hyperlink" Target="http://www.realworldnlpbook.com/blog/improving-sentiment-analyzer-using-elm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hyperlink" Target="http://jalammar.github.io/illustrated-be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antbomb.com/sesame-street-bert-ernies-imagination-adventure/3030-24259/characters/" TargetMode="External"/><Relationship Id="rId5" Type="http://schemas.openxmlformats.org/officeDocument/2006/relationships/hyperlink" Target="https://openai.com/blog/better-language-models/" TargetMode="External"/><Relationship Id="rId4" Type="http://schemas.openxmlformats.org/officeDocument/2006/relationships/hyperlink" Target="https://openai.com/blog/language-unsupervised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06/24/attention-attention.html#born-for-translation" TargetMode="External"/><Relationship Id="rId2" Type="http://schemas.openxmlformats.org/officeDocument/2006/relationships/hyperlink" Target="https://arxiv.org/abs/1708.0010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arxiv.org/abs/1802.0536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8.00107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stuffed animals sitting on top of a building&#10;&#10;Description generated with high confidence">
            <a:extLst>
              <a:ext uri="{FF2B5EF4-FFF2-40B4-BE49-F238E27FC236}">
                <a16:creationId xmlns:a16="http://schemas.microsoft.com/office/drawing/2014/main" id="{FB2113F8-0451-430A-84B3-2D61DB556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/>
              <a:t>ELMo, BERT, OpenAI-GPT &amp; Family</a:t>
            </a:r>
            <a:endParaRPr lang="en-US" sz="4000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Marc Altmeyer, Tatiana Anikina, Sourav Dutta, Vanessa Hahn</a:t>
            </a:r>
            <a:endParaRPr lang="en-US" sz="2000"/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5515-E29B-4B9A-BA24-060438AD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91822"/>
            <a:ext cx="6422849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LSTM: </a:t>
            </a:r>
            <a:r>
              <a:rPr lang="en-US" i="1">
                <a:cs typeface="Calibri Light"/>
              </a:rPr>
              <a:t>output gate</a:t>
            </a:r>
            <a:endParaRPr lang="en-US" i="1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5E232A-97A2-4545-9F8F-351F22F9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59844"/>
            <a:ext cx="6422848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Output gate </a:t>
            </a:r>
            <a:r>
              <a:rPr lang="en-US" sz="2400" b="1">
                <a:ea typeface="+mn-lt"/>
                <a:cs typeface="+mn-lt"/>
              </a:rPr>
              <a:t>extracts useful information</a:t>
            </a:r>
            <a:r>
              <a:rPr lang="en-US" sz="2400">
                <a:ea typeface="+mn-lt"/>
                <a:cs typeface="+mn-lt"/>
              </a:rPr>
              <a:t> from the current cell state.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First, it uses the </a:t>
            </a:r>
            <a:r>
              <a:rPr lang="en-US" sz="2400" i="1">
                <a:ea typeface="+mn-lt"/>
                <a:cs typeface="+mn-lt"/>
              </a:rPr>
              <a:t>sigmoid </a:t>
            </a:r>
            <a:r>
              <a:rPr lang="en-US" sz="2400">
                <a:ea typeface="+mn-lt"/>
                <a:cs typeface="+mn-lt"/>
              </a:rPr>
              <a:t>function to filter the values based on</a:t>
            </a:r>
            <a:r>
              <a:rPr lang="en-US" sz="2400" i="1">
                <a:ea typeface="+mn-lt"/>
                <a:cs typeface="+mn-lt"/>
              </a:rPr>
              <a:t> h</a:t>
            </a:r>
            <a:r>
              <a:rPr lang="en-US" sz="1600" i="1">
                <a:ea typeface="+mn-lt"/>
                <a:cs typeface="+mn-lt"/>
              </a:rPr>
              <a:t>t-1</a:t>
            </a:r>
            <a:r>
              <a:rPr lang="en-US" sz="2400">
                <a:ea typeface="+mn-lt"/>
                <a:cs typeface="+mn-lt"/>
              </a:rPr>
              <a:t> and </a:t>
            </a:r>
            <a:r>
              <a:rPr lang="en-US" sz="2400" i="1" err="1">
                <a:ea typeface="+mn-lt"/>
                <a:cs typeface="+mn-lt"/>
              </a:rPr>
              <a:t>x</a:t>
            </a:r>
            <a:r>
              <a:rPr lang="en-US" sz="1600" i="1" err="1">
                <a:ea typeface="+mn-lt"/>
                <a:cs typeface="+mn-lt"/>
              </a:rPr>
              <a:t>t</a:t>
            </a:r>
            <a:r>
              <a:rPr lang="en-US" sz="2400" err="1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Second, it generates  a vector by applying </a:t>
            </a:r>
            <a:r>
              <a:rPr lang="en-US" sz="2400" i="1">
                <a:ea typeface="+mn-lt"/>
                <a:cs typeface="+mn-lt"/>
              </a:rPr>
              <a:t>tanh</a:t>
            </a:r>
            <a:r>
              <a:rPr lang="en-US" sz="2400">
                <a:ea typeface="+mn-lt"/>
                <a:cs typeface="+mn-lt"/>
              </a:rPr>
              <a:t> function on the cell. </a:t>
            </a:r>
            <a:endParaRPr lang="en-US" sz="2400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Third, the values of the vector and the selected values are multiplied and sent as an input to the next cell.</a:t>
            </a:r>
            <a:endParaRPr lang="en-US" sz="24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4272D9-3089-4B40-A8CE-3C1352E14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pic>
        <p:nvPicPr>
          <p:cNvPr id="3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E11589B5-183F-46AF-B1E2-EF18CB88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78" y="633236"/>
            <a:ext cx="3682998" cy="5506861"/>
          </a:xfrm>
          <a:prstGeom prst="rect">
            <a:avLst/>
          </a:prstGeom>
        </p:spPr>
      </p:pic>
      <p:pic>
        <p:nvPicPr>
          <p:cNvPr id="4" name="Picture 4" descr="A picture containing clock, object&#10;&#10;Description generated with very high confidence">
            <a:extLst>
              <a:ext uri="{FF2B5EF4-FFF2-40B4-BE49-F238E27FC236}">
                <a16:creationId xmlns:a16="http://schemas.microsoft.com/office/drawing/2014/main" id="{9DD2F32A-37CA-4A1B-B5B1-096312AF9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34" r="523" b="-1724"/>
          <a:stretch/>
        </p:blipFill>
        <p:spPr>
          <a:xfrm>
            <a:off x="2026141" y="4684572"/>
            <a:ext cx="3791643" cy="24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40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A00A-2036-4A07-BBE7-EBBBF065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EE61A-3A38-4747-BFA1-D18BAFBA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43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0415-26A1-450A-9AC3-0883AB4A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57F7-02F8-46FC-AE54-9553606D1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Contextual Embeddings</a:t>
            </a:r>
          </a:p>
          <a:p>
            <a:pPr lvl="1"/>
            <a:r>
              <a:rPr lang="en-US">
                <a:cs typeface="Calibri"/>
              </a:rPr>
              <a:t>Context improves CoVe over systems without context</a:t>
            </a:r>
          </a:p>
          <a:p>
            <a:pPr lvl="1"/>
            <a:r>
              <a:rPr lang="en-US" u="sng">
                <a:cs typeface="Calibri"/>
              </a:rPr>
              <a:t>Context</a:t>
            </a:r>
            <a:r>
              <a:rPr lang="en-US">
                <a:cs typeface="Calibri"/>
              </a:rPr>
              <a:t> improves semantic performance, </a:t>
            </a:r>
            <a:r>
              <a:rPr lang="en-US" u="sng">
                <a:cs typeface="Calibri"/>
              </a:rPr>
              <a:t>subword information</a:t>
            </a:r>
            <a:r>
              <a:rPr lang="en-US">
                <a:cs typeface="Calibri"/>
              </a:rPr>
              <a:t> improves syntactic performance</a:t>
            </a:r>
          </a:p>
          <a:p>
            <a:pPr lvl="1"/>
            <a:r>
              <a:rPr lang="en-US">
                <a:cs typeface="Calibri"/>
              </a:rPr>
              <a:t>Small vocabulary leads to efficient training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7865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58BE-FB15-4463-A9BE-C7A2EE46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8263B-B03A-4CAC-8748-B522374F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ELMo</a:t>
            </a:r>
          </a:p>
          <a:p>
            <a:pPr lvl="1"/>
            <a:r>
              <a:rPr lang="en-US">
                <a:cs typeface="Calibri"/>
              </a:rPr>
              <a:t>Embeddings learned from internal state of bidirectional LSTM &amp; represent contextual features of input text</a:t>
            </a:r>
          </a:p>
          <a:p>
            <a:pPr lvl="1"/>
            <a:r>
              <a:rPr lang="en-US">
                <a:cs typeface="Calibri"/>
              </a:rPr>
              <a:t>Based on character-based representations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Helps with out of vocabulary-words</a:t>
            </a:r>
          </a:p>
          <a:p>
            <a:pPr lvl="1"/>
            <a:r>
              <a:rPr lang="en-US">
                <a:cs typeface="Calibri"/>
              </a:rPr>
              <a:t>Easy to integrate in existing models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0F0542C-0C68-4E1E-9CD5-882E62C7A22F}"/>
              </a:ext>
            </a:extLst>
          </p:cNvPr>
          <p:cNvSpPr/>
          <p:nvPr/>
        </p:nvSpPr>
        <p:spPr>
          <a:xfrm>
            <a:off x="1471823" y="3377183"/>
            <a:ext cx="582706" cy="280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7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B94C-A412-43B1-AFA9-52A84CF2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9A84F-8084-4B44-99DB-F81FE6AE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OpenAI GPT</a:t>
            </a:r>
          </a:p>
          <a:p>
            <a:pPr lvl="1"/>
            <a:r>
              <a:rPr lang="en-US">
                <a:cs typeface="Calibri"/>
              </a:rPr>
              <a:t>Transfer learning by generative pre-training transformer decoder and discriminative fine-tuning on huge amount of text data</a:t>
            </a:r>
          </a:p>
          <a:p>
            <a:pPr lvl="1"/>
            <a:r>
              <a:rPr lang="en-US">
                <a:cs typeface="Calibri"/>
              </a:rPr>
              <a:t>Model gets important world knowledge </a:t>
            </a:r>
          </a:p>
          <a:p>
            <a:pPr lvl="2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Better at processing long-range dependencies</a:t>
            </a:r>
          </a:p>
          <a:p>
            <a:pPr lvl="1"/>
            <a:r>
              <a:rPr lang="en-US">
                <a:cs typeface="Calibri"/>
              </a:rPr>
              <a:t>Improves SOTA in 9/12 NLP tasks</a:t>
            </a:r>
          </a:p>
          <a:p>
            <a:pPr lvl="1"/>
            <a:r>
              <a:rPr lang="en-US">
                <a:cs typeface="Calibri"/>
              </a:rPr>
              <a:t>Drawbacks: computation time, data limitations, etc.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8F97DE6-6A85-4E26-9842-B476E436513B}"/>
              </a:ext>
            </a:extLst>
          </p:cNvPr>
          <p:cNvSpPr/>
          <p:nvPr/>
        </p:nvSpPr>
        <p:spPr>
          <a:xfrm>
            <a:off x="1483030" y="3354772"/>
            <a:ext cx="582707" cy="32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85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3BC8-F27F-49B7-9900-538A03C7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70FE-B6C7-41C0-9EEB-4EBC8EF82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BERT</a:t>
            </a:r>
          </a:p>
          <a:p>
            <a:pPr lvl="1"/>
            <a:r>
              <a:rPr lang="en-US">
                <a:cs typeface="Calibri"/>
              </a:rPr>
              <a:t>Bidirectional model</a:t>
            </a:r>
          </a:p>
          <a:p>
            <a:pPr lvl="1"/>
            <a:r>
              <a:rPr lang="en-US">
                <a:cs typeface="Calibri"/>
              </a:rPr>
              <a:t>Improves greatly over previous SOTA (up to 27%)</a:t>
            </a:r>
          </a:p>
        </p:txBody>
      </p:sp>
    </p:spTree>
    <p:extLst>
      <p:ext uri="{BB962C8B-B14F-4D97-AF65-F5344CB8AC3E}">
        <p14:creationId xmlns:p14="http://schemas.microsoft.com/office/powerpoint/2010/main" val="36445316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7222-7ECC-4387-8828-A4082A3B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F168A4-AD05-4E1F-A145-A56A73E54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11" y="1370884"/>
            <a:ext cx="11683443" cy="51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89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387950E-988B-4E97-B0DF-968FF63E8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F1C17-095B-4DFC-BA32-89D3A0D39213}"/>
              </a:ext>
            </a:extLst>
          </p:cNvPr>
          <p:cNvSpPr txBox="1"/>
          <p:nvPr/>
        </p:nvSpPr>
        <p:spPr>
          <a:xfrm>
            <a:off x="5260622" y="6206067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cs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78137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6F87-7BCD-4A81-8A79-0EA26183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Papers: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0322-08EF-42C9-BEF7-615559A16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Learned in Translation: Contextualized Word Vectors (2017) McCann B., Bradbury J., </a:t>
            </a:r>
            <a:r>
              <a:rPr lang="en-US" err="1">
                <a:ea typeface="+mn-lt"/>
                <a:cs typeface="+mn-lt"/>
              </a:rPr>
              <a:t>Xiong</a:t>
            </a:r>
            <a:r>
              <a:rPr lang="en-US">
                <a:ea typeface="+mn-lt"/>
                <a:cs typeface="+mn-lt"/>
              </a:rPr>
              <a:t> C., </a:t>
            </a:r>
            <a:r>
              <a:rPr lang="en-US" err="1">
                <a:ea typeface="+mn-lt"/>
                <a:cs typeface="+mn-lt"/>
              </a:rPr>
              <a:t>Socher</a:t>
            </a:r>
            <a:r>
              <a:rPr lang="en-US">
                <a:ea typeface="+mn-lt"/>
                <a:cs typeface="+mn-lt"/>
              </a:rPr>
              <a:t> R. </a:t>
            </a:r>
            <a:r>
              <a:rPr lang="en-US">
                <a:ea typeface="+mn-lt"/>
                <a:cs typeface="+mn-lt"/>
                <a:hlinkClick r:id="rId2"/>
              </a:rPr>
              <a:t>http://papers.nips.cc/paper/7209-learned-in-translation-contextualized-word-vectors.pdf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Deep</a:t>
            </a:r>
            <a:r>
              <a:rPr lang="en-US">
                <a:cs typeface="Calibri"/>
              </a:rPr>
              <a:t> contextualized word representations (2018) Peters M. E., Neumann M., </a:t>
            </a:r>
            <a:r>
              <a:rPr lang="en-US" err="1">
                <a:cs typeface="Calibri"/>
              </a:rPr>
              <a:t>Iyyer</a:t>
            </a:r>
            <a:r>
              <a:rPr lang="en-US">
                <a:cs typeface="Calibri"/>
              </a:rPr>
              <a:t> M., Gardner M., Clark C., Lee K., Zettlemoyer L. </a:t>
            </a:r>
            <a:r>
              <a:rPr lang="en-US">
                <a:solidFill>
                  <a:srgbClr val="0070C0"/>
                </a:solidFill>
                <a:cs typeface="Calibri"/>
                <a:hlinkClick r:id="rId3"/>
              </a:rPr>
              <a:t>https://arxiv.org/abs/1802.05365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Alan </a:t>
            </a:r>
            <a:r>
              <a:rPr lang="en-US" err="1">
                <a:ea typeface="+mn-lt"/>
                <a:cs typeface="+mn-lt"/>
              </a:rPr>
              <a:t>Akbik</a:t>
            </a:r>
            <a:r>
              <a:rPr lang="en-US">
                <a:ea typeface="+mn-lt"/>
                <a:cs typeface="+mn-lt"/>
              </a:rPr>
              <a:t>, Duncan Blythe, and Roland </a:t>
            </a:r>
            <a:r>
              <a:rPr lang="en-US" err="1">
                <a:ea typeface="+mn-lt"/>
                <a:cs typeface="+mn-lt"/>
              </a:rPr>
              <a:t>Vollgraf</a:t>
            </a:r>
            <a:r>
              <a:rPr lang="en-US">
                <a:ea typeface="+mn-lt"/>
                <a:cs typeface="+mn-lt"/>
              </a:rPr>
              <a:t>. "Contextual string embeddings for sequence labeling." </a:t>
            </a:r>
            <a:r>
              <a:rPr lang="en-US" i="1">
                <a:ea typeface="+mn-lt"/>
                <a:cs typeface="+mn-lt"/>
              </a:rPr>
              <a:t>Proceedings of the 27th International Conference on Computational Linguistics</a:t>
            </a:r>
            <a:r>
              <a:rPr lang="en-US">
                <a:ea typeface="+mn-lt"/>
                <a:cs typeface="+mn-lt"/>
              </a:rPr>
              <a:t>. 2018.</a:t>
            </a:r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086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6F87-7BCD-4A81-8A79-0EA26183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Papers: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0322-08EF-42C9-BEF7-615559A16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Radford, Alec, et al. "Improving language understanding by generative pre-training." </a:t>
            </a:r>
            <a:r>
              <a:rPr lang="en-US" i="1">
                <a:ea typeface="+mn-lt"/>
                <a:cs typeface="+mn-lt"/>
              </a:rPr>
              <a:t>URL </a:t>
            </a:r>
            <a:r>
              <a:rPr lang="en-US" i="1">
                <a:ea typeface="+mn-lt"/>
                <a:cs typeface="+mn-lt"/>
                <a:hlinkClick r:id="rId2"/>
              </a:rPr>
              <a:t>https://s3-us-west-2.amazonaws.com/openai-assets/research-covers/language-unsupervised/language_understanding_paper.pdf</a:t>
            </a:r>
            <a:r>
              <a:rPr lang="en-US">
                <a:ea typeface="+mn-lt"/>
                <a:cs typeface="+mn-lt"/>
              </a:rPr>
              <a:t> (2018).</a:t>
            </a:r>
          </a:p>
          <a:p>
            <a:r>
              <a:rPr lang="en-US">
                <a:ea typeface="+mn-lt"/>
                <a:cs typeface="+mn-lt"/>
              </a:rPr>
              <a:t>Radford, Alec, et al. "Language models are unsupervised multitask learners." </a:t>
            </a:r>
            <a:r>
              <a:rPr lang="en-US" i="1">
                <a:ea typeface="+mn-lt"/>
                <a:cs typeface="+mn-lt"/>
              </a:rPr>
              <a:t>OpenAI Blog</a:t>
            </a:r>
            <a:r>
              <a:rPr lang="en-US">
                <a:ea typeface="+mn-lt"/>
                <a:cs typeface="+mn-lt"/>
              </a:rPr>
              <a:t> 1 (2019): 8.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Devlin, Chang, Lee, Toutanova "BERT: Pre-training of Deep Bidirectional Transformers for Language Understanding"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52720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A00B-80D9-4F99-B644-D568B93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References &amp; Resources: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069CE-D396-47B8-BD3A-640DCB86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https://towardsdatascience.com/attention-based-neural-machine-translation-b5d129742e2c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https://www.geeksforgeeks.org/deep-learning-introduction-to-long-short-term-memory/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https://www.geeksforgeeks.org/seq2seq-model-in-machine-learning/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https://allennlp.org/elmo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6"/>
              </a:rPr>
              <a:t>https://towardsdatascience.com/elmo-helps-to-further-improve-your-word-embeddings-c6ed2c9df95f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https://towardsdatascience.com/bert-explained-state-of-the-art-language-model-for-nlp-f8b21a9b6270</a:t>
            </a:r>
          </a:p>
          <a:p>
            <a:r>
              <a:rPr lang="en-US">
                <a:ea typeface="+mn-lt"/>
                <a:cs typeface="+mn-lt"/>
                <a:hlinkClick r:id="rId8"/>
              </a:rPr>
              <a:t>https://www.mihaileric.com/posts/deep-contextualized-word-representations-elmo/</a:t>
            </a:r>
          </a:p>
          <a:p>
            <a:r>
              <a:rPr lang="en-US">
                <a:ea typeface="+mn-lt"/>
                <a:cs typeface="+mn-lt"/>
                <a:hlinkClick r:id="rId9"/>
              </a:rPr>
              <a:t>http://www.realworldnlpbook.com/blog/improving-sentiment-analyzer-using-elmo.html</a:t>
            </a:r>
          </a:p>
          <a:p>
            <a:r>
              <a:rPr lang="en-US">
                <a:ea typeface="+mn-lt"/>
                <a:cs typeface="+mn-lt"/>
                <a:hlinkClick r:id="rId10"/>
              </a:rPr>
              <a:t>https://lilianweng.github.io/lil-log/2019/01/31/generalized-language-models.html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942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E30C-8AE6-4121-A53B-8DC4B923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LSTM: </a:t>
            </a:r>
            <a:r>
              <a:rPr lang="en-US" i="1">
                <a:cs typeface="Calibri Light"/>
              </a:rPr>
              <a:t>big picture</a:t>
            </a:r>
          </a:p>
        </p:txBody>
      </p:sp>
      <p:pic>
        <p:nvPicPr>
          <p:cNvPr id="4" name="Picture 4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9B377A4F-DED5-4290-845E-398CB0E9C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744" y="1825625"/>
            <a:ext cx="7518511" cy="4351338"/>
          </a:xfrm>
          <a:prstGeom prst="rect">
            <a:avLst/>
          </a:prstGeom>
        </p:spPr>
      </p:pic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2FDE86D-B0A9-458A-8354-70BD607B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9" r="523" b="-1724"/>
          <a:stretch/>
        </p:blipFill>
        <p:spPr>
          <a:xfrm>
            <a:off x="2650777" y="1136294"/>
            <a:ext cx="4918910" cy="30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66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A00B-80D9-4F99-B644-D568B93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Further References &amp; Resources: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069CE-D396-47B8-BD3A-640DCB86D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http://jalammar.github.io/illustrated-bert/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http://jalammar.github.io/illustrated-transformer/</a:t>
            </a:r>
          </a:p>
          <a:p>
            <a:r>
              <a:rPr lang="en-US">
                <a:ea typeface="+mn-lt"/>
                <a:cs typeface="+mn-lt"/>
                <a:hlinkClick r:id="rId4"/>
              </a:rPr>
              <a:t>https://openai.com/blog/language-unsupervised/</a:t>
            </a:r>
          </a:p>
          <a:p>
            <a:r>
              <a:rPr lang="en-US">
                <a:ea typeface="+mn-lt"/>
                <a:cs typeface="+mn-lt"/>
                <a:hlinkClick r:id="rId5"/>
              </a:rPr>
              <a:t>https://openai.com/blog/better-language-models/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6"/>
              </a:rPr>
              <a:t>https://www.giantbomb.com/sesame-street-bert-ernies-imagination-adventure/3030-24259/characters/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539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4378-E75E-4335-BBA4-DA54278B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Seq-to-seq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D338-07F3-4328-9967-0FF00E61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Seq-to-seq takes as an </a:t>
            </a:r>
            <a:r>
              <a:rPr lang="en-US" b="1">
                <a:ea typeface="+mn-lt"/>
                <a:cs typeface="+mn-lt"/>
              </a:rPr>
              <a:t>input a sequence</a:t>
            </a:r>
            <a:r>
              <a:rPr lang="en-US">
                <a:ea typeface="+mn-lt"/>
                <a:cs typeface="+mn-lt"/>
              </a:rPr>
              <a:t> of words (sentence) and generates an </a:t>
            </a:r>
            <a:r>
              <a:rPr lang="en-US" b="1">
                <a:ea typeface="+mn-lt"/>
                <a:cs typeface="+mn-lt"/>
              </a:rPr>
              <a:t>output sequence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Seq-to-seq uses recurrent neural networks (usually LSTMs or GRUs).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model consists of two components: encoder and decoder.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Seq-to-seq is also known as </a:t>
            </a:r>
            <a:r>
              <a:rPr lang="en-US" b="1">
                <a:ea typeface="+mn-lt"/>
                <a:cs typeface="+mn-lt"/>
              </a:rPr>
              <a:t>Encoder-Decoder Network.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485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04378-E75E-4335-BBA4-DA54278B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Seq-to-seq</a:t>
            </a:r>
            <a:endParaRPr lang="en-US">
              <a:cs typeface="Calibri Ligh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021811-BBD2-4D62-9150-FF7BBCCCC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312" y="1773432"/>
            <a:ext cx="7191375" cy="1724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A2E5C-E6E7-44CB-BDC8-45F73F1BC16C}"/>
              </a:ext>
            </a:extLst>
          </p:cNvPr>
          <p:cNvSpPr txBox="1"/>
          <p:nvPr/>
        </p:nvSpPr>
        <p:spPr>
          <a:xfrm>
            <a:off x="1011383" y="3782291"/>
            <a:ext cx="101969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Encoder </a:t>
            </a:r>
            <a:r>
              <a:rPr lang="en-US" sz="2400"/>
              <a:t>converts the input words to the hidden vectors. Each vector represents the current word and its context.</a:t>
            </a:r>
            <a:endParaRPr lang="en-US" sz="2400">
              <a:cs typeface="Calibri"/>
            </a:endParaRPr>
          </a:p>
          <a:p>
            <a:br>
              <a:rPr lang="en-US" sz="2400"/>
            </a:br>
            <a:r>
              <a:rPr lang="en-US" sz="2400" b="1"/>
              <a:t>Decoder</a:t>
            </a:r>
            <a:r>
              <a:rPr lang="en-US" sz="2400"/>
              <a:t> takes as input the hidden vector generated by encoder, its own hidden states and current word to produce the next hidden vector and predict the next word.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73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80FD-F85A-4D88-8F9A-E0303CDA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do we need Attention?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F2F87-4741-42B8-8CE1-CB7C3EE7E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input to the decoder is a single vector which has to store all previous context. This is a </a:t>
            </a:r>
            <a:r>
              <a:rPr lang="en-US" b="1">
                <a:ea typeface="+mn-lt"/>
                <a:cs typeface="+mn-lt"/>
              </a:rPr>
              <a:t>problem for large sequences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Attention allows the decoder to </a:t>
            </a:r>
            <a:r>
              <a:rPr lang="en-US" b="1">
                <a:ea typeface="+mn-lt"/>
                <a:cs typeface="+mn-lt"/>
              </a:rPr>
              <a:t>look at the input sequence selectively.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crucial difference is in the decoding phase. Attention models compute the context vector </a:t>
            </a:r>
            <a:r>
              <a:rPr lang="en-US" b="1" i="1">
                <a:ea typeface="+mn-lt"/>
                <a:cs typeface="+mn-lt"/>
              </a:rPr>
              <a:t>c(t)</a:t>
            </a:r>
            <a:r>
              <a:rPr lang="en-US">
                <a:ea typeface="+mn-lt"/>
                <a:cs typeface="+mn-lt"/>
              </a:rPr>
              <a:t> based on the </a:t>
            </a:r>
            <a:r>
              <a:rPr lang="en-US" b="1">
                <a:ea typeface="+mn-lt"/>
                <a:cs typeface="+mn-lt"/>
              </a:rPr>
              <a:t>previous alignments.</a:t>
            </a:r>
          </a:p>
        </p:txBody>
      </p:sp>
    </p:spTree>
    <p:extLst>
      <p:ext uri="{BB962C8B-B14F-4D97-AF65-F5344CB8AC3E}">
        <p14:creationId xmlns:p14="http://schemas.microsoft.com/office/powerpoint/2010/main" val="160824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2E6B4-52A6-49B4-B52B-30DD0D6C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No Attention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A5148C-F8E2-48DF-8E5E-5BED49962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Machine Translation with a recurrent neural network (RNN).</a:t>
            </a: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Here we translate a source sequence A B C D into a target sequence X Y Z.</a:t>
            </a:r>
            <a:endParaRPr lang="en-US" sz="2400">
              <a:cs typeface="Calibri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3F070B-529B-41C0-A641-EE611511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3" y="1205309"/>
            <a:ext cx="7142671" cy="424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98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3F070B-529B-41C0-A641-EE611511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3" y="1205309"/>
            <a:ext cx="7142671" cy="4246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22E6B4-52A6-49B4-B52B-30DD0D6C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40" y="290599"/>
            <a:ext cx="6914190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No Attention: </a:t>
            </a:r>
            <a:r>
              <a:rPr lang="en-US" sz="2800">
                <a:cs typeface="Calibri Light"/>
              </a:rPr>
              <a:t>predicting </a:t>
            </a:r>
            <a:r>
              <a:rPr lang="en-US" sz="2800" i="1">
                <a:cs typeface="Calibri Light"/>
              </a:rPr>
              <a:t>y</a:t>
            </a:r>
            <a:r>
              <a:rPr lang="en-US" sz="2800">
                <a:cs typeface="Calibri Light"/>
              </a:rPr>
              <a:t> given </a:t>
            </a:r>
            <a:r>
              <a:rPr lang="en-US" sz="2800" i="1">
                <a:cs typeface="Calibri Light"/>
              </a:rPr>
              <a:t>x</a:t>
            </a: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6B1FD512-6041-45F8-BF65-618743D78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8" t="483" r="3438"/>
          <a:stretch/>
        </p:blipFill>
        <p:spPr>
          <a:xfrm>
            <a:off x="8627" y="3002918"/>
            <a:ext cx="4756417" cy="94016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4A65C6-95DD-4A7A-B7D0-0CF846773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5" b="-1639"/>
          <a:stretch/>
        </p:blipFill>
        <p:spPr>
          <a:xfrm>
            <a:off x="195532" y="3748882"/>
            <a:ext cx="4504751" cy="902518"/>
          </a:xfrm>
          <a:prstGeom prst="rect">
            <a:avLst/>
          </a:prstGeom>
        </p:spPr>
      </p:pic>
      <p:pic>
        <p:nvPicPr>
          <p:cNvPr id="8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167877F-D269-4990-9D04-C71FBD3AF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" y="4398825"/>
            <a:ext cx="3102633" cy="882037"/>
          </a:xfrm>
          <a:prstGeom prst="rect">
            <a:avLst/>
          </a:prstGeom>
        </p:spPr>
      </p:pic>
      <p:pic>
        <p:nvPicPr>
          <p:cNvPr id="11" name="Picture 11" descr="A picture containing object, watch&#10;&#10;Description generated with high confidence">
            <a:extLst>
              <a:ext uri="{FF2B5EF4-FFF2-40B4-BE49-F238E27FC236}">
                <a16:creationId xmlns:a16="http://schemas.microsoft.com/office/drawing/2014/main" id="{B95A0E12-8FF6-40B5-8367-3A15124330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29" b="393"/>
          <a:stretch/>
        </p:blipFill>
        <p:spPr>
          <a:xfrm>
            <a:off x="296173" y="2099807"/>
            <a:ext cx="4194508" cy="9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8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9DB1-DECB-4ABA-A15A-71E9D3C9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Attention!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A47D41-E3CC-403E-9321-B57BD89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75" y="2297289"/>
            <a:ext cx="4189148" cy="3799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At each time step </a:t>
            </a:r>
            <a:r>
              <a:rPr lang="en-US" sz="2400" i="1">
                <a:ea typeface="+mn-lt"/>
                <a:cs typeface="+mn-lt"/>
              </a:rPr>
              <a:t>t</a:t>
            </a:r>
            <a:r>
              <a:rPr lang="en-US" sz="2400">
                <a:ea typeface="+mn-lt"/>
                <a:cs typeface="+mn-lt"/>
              </a:rPr>
              <a:t>, the model infers </a:t>
            </a:r>
            <a:r>
              <a:rPr lang="en-US" sz="2400" b="1">
                <a:ea typeface="+mn-lt"/>
                <a:cs typeface="+mn-lt"/>
              </a:rPr>
              <a:t>an alignment vector </a:t>
            </a:r>
            <a:r>
              <a:rPr lang="en-US" sz="2400" b="1" i="1">
                <a:ea typeface="+mn-lt"/>
                <a:cs typeface="+mn-lt"/>
              </a:rPr>
              <a:t>a</a:t>
            </a:r>
            <a:r>
              <a:rPr lang="en-US" sz="1600" b="1" i="1">
                <a:ea typeface="+mn-lt"/>
                <a:cs typeface="+mn-lt"/>
              </a:rPr>
              <a:t>t</a:t>
            </a:r>
            <a:r>
              <a:rPr lang="en-US" sz="2400" i="1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based on the current target state </a:t>
            </a:r>
            <a:r>
              <a:rPr lang="en-US" sz="2400" i="1" err="1">
                <a:ea typeface="+mn-lt"/>
                <a:cs typeface="+mn-lt"/>
              </a:rPr>
              <a:t>h</a:t>
            </a:r>
            <a:r>
              <a:rPr lang="en-US" sz="1600" i="1" err="1">
                <a:ea typeface="+mn-lt"/>
                <a:cs typeface="+mn-lt"/>
              </a:rPr>
              <a:t>t</a:t>
            </a:r>
            <a:r>
              <a:rPr lang="en-US" sz="2400" i="1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and all source states </a:t>
            </a:r>
            <a:r>
              <a:rPr lang="en-US" sz="2400" i="1" err="1">
                <a:ea typeface="+mn-lt"/>
                <a:cs typeface="+mn-lt"/>
              </a:rPr>
              <a:t>ħ</a:t>
            </a:r>
            <a:r>
              <a:rPr lang="en-US" sz="1600" i="1" err="1">
                <a:ea typeface="+mn-lt"/>
                <a:cs typeface="+mn-lt"/>
              </a:rPr>
              <a:t>s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 sz="2400">
              <a:cs typeface="Calibri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337CAB-78DF-40EE-AE0E-3C6AD59EF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E3622F-EEB8-4895-8FF5-36C634D1D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0" r="7254" b="-833"/>
          <a:stretch/>
        </p:blipFill>
        <p:spPr>
          <a:xfrm>
            <a:off x="236268" y="3953746"/>
            <a:ext cx="4457437" cy="17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9DB1-DECB-4ABA-A15A-71E9D3C9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Attention!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A47D41-E3CC-403E-9321-B57BD89A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107721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Context vector, </a:t>
            </a:r>
            <a:r>
              <a:rPr lang="en-US" sz="2400" i="1" err="1">
                <a:ea typeface="+mn-lt"/>
                <a:cs typeface="+mn-lt"/>
              </a:rPr>
              <a:t>c</a:t>
            </a:r>
            <a:r>
              <a:rPr lang="en-US" sz="1600" i="1" err="1">
                <a:ea typeface="+mn-lt"/>
                <a:cs typeface="+mn-lt"/>
              </a:rPr>
              <a:t>t</a:t>
            </a:r>
            <a:r>
              <a:rPr lang="en-US" sz="2400">
                <a:ea typeface="+mn-lt"/>
                <a:cs typeface="+mn-lt"/>
              </a:rPr>
              <a:t> is computed as the weighted average, according to </a:t>
            </a:r>
            <a:r>
              <a:rPr lang="en-US" sz="2400" i="1">
                <a:ea typeface="+mn-lt"/>
                <a:cs typeface="+mn-lt"/>
              </a:rPr>
              <a:t>a</a:t>
            </a:r>
            <a:r>
              <a:rPr lang="en-US" sz="1600" i="1">
                <a:ea typeface="+mn-lt"/>
                <a:cs typeface="+mn-lt"/>
              </a:rPr>
              <a:t>t</a:t>
            </a:r>
            <a:r>
              <a:rPr lang="en-US" sz="2400">
                <a:ea typeface="+mn-lt"/>
                <a:cs typeface="+mn-lt"/>
              </a:rPr>
              <a:t>, over all source states.</a:t>
            </a: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The </a:t>
            </a:r>
            <a:r>
              <a:rPr lang="en-US" sz="2400" b="1">
                <a:ea typeface="+mn-lt"/>
                <a:cs typeface="+mn-lt"/>
              </a:rPr>
              <a:t>context </a:t>
            </a:r>
            <a:r>
              <a:rPr lang="en-US" sz="2400">
                <a:ea typeface="+mn-lt"/>
                <a:cs typeface="+mn-lt"/>
              </a:rPr>
              <a:t>of every word depends on its </a:t>
            </a:r>
            <a:r>
              <a:rPr lang="en-US" sz="2400" b="1">
                <a:ea typeface="+mn-lt"/>
                <a:cs typeface="+mn-lt"/>
              </a:rPr>
              <a:t>alignment weights and hidden states of the encoder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337CAB-78DF-40EE-AE0E-3C6AD59EF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11F4E2-AB34-47B1-8E9F-F4941D233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4" r="16079"/>
          <a:stretch/>
        </p:blipFill>
        <p:spPr>
          <a:xfrm>
            <a:off x="347027" y="5544610"/>
            <a:ext cx="4097879" cy="95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63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934D-47C6-4A9B-AD6B-84BD6164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Attention!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4F7075-CF5D-45FF-8303-5E55A8B9E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Attentional vectors are fed to the next time step to </a:t>
            </a:r>
            <a:r>
              <a:rPr lang="en-US" sz="2400" b="1">
                <a:ea typeface="+mn-lt"/>
                <a:cs typeface="+mn-lt"/>
              </a:rPr>
              <a:t>inform the model about previous alignments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Therefore, the model focuses only </a:t>
            </a:r>
            <a:r>
              <a:rPr lang="en-US" sz="2400">
                <a:ea typeface="+mn-lt"/>
                <a:cs typeface="+mn-lt"/>
              </a:rPr>
              <a:t>on </a:t>
            </a:r>
            <a:r>
              <a:rPr lang="en-US" sz="2400" b="1">
                <a:ea typeface="+mn-lt"/>
                <a:cs typeface="+mn-lt"/>
              </a:rPr>
              <a:t>sub-parts of the sentence</a:t>
            </a:r>
            <a:r>
              <a:rPr lang="en-US" sz="2400">
                <a:ea typeface="+mn-lt"/>
                <a:cs typeface="+mn-lt"/>
              </a:rPr>
              <a:t> during translation</a:t>
            </a:r>
            <a:r>
              <a:rPr lang="en-US" sz="2400">
                <a:cs typeface="Calibri" panose="020F0502020204030204"/>
              </a:rPr>
              <a:t>!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4134B72-AD82-4C61-85D4-4F0D3AD97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5" r="3" b="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976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2962-A468-494E-80BA-F887DF84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Overview: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8A5FD4-A60B-46DD-A16F-2B900EA43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29758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618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6F4C-E47F-4D48-8059-722CA6F2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Aligned with attention vs reference alignment</a:t>
            </a:r>
          </a:p>
        </p:txBody>
      </p:sp>
      <p:pic>
        <p:nvPicPr>
          <p:cNvPr id="24" name="Picture 24" descr="A close up of text on a white surface&#10;&#10;Description generated with very high confidence">
            <a:extLst>
              <a:ext uri="{FF2B5EF4-FFF2-40B4-BE49-F238E27FC236}">
                <a16:creationId xmlns:a16="http://schemas.microsoft.com/office/drawing/2014/main" id="{0889A3FA-C62A-4D2B-87A4-B221329BC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439" y="1501069"/>
            <a:ext cx="80091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4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73F6-49F6-4E7E-A824-11250669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ea typeface="+mj-lt"/>
                <a:cs typeface="+mj-lt"/>
              </a:rPr>
              <a:t>Machine Translation Analogy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811B-BBFA-4764-9C6D-3D2CD92B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Contextual Word Vectors or </a:t>
            </a:r>
            <a:r>
              <a:rPr lang="en-US" b="1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>
                <a:ea typeface="+mn-lt"/>
                <a:cs typeface="+mn-lt"/>
                <a:hlinkClick r:id="rId2"/>
              </a:rPr>
              <a:t>McCann et al. 2017</a:t>
            </a:r>
            <a:r>
              <a:rPr lang="en-US">
                <a:ea typeface="+mn-lt"/>
                <a:cs typeface="+mn-lt"/>
              </a:rPr>
              <a:t>) were inspired by neural Machine Translation.</a:t>
            </a: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  embeddings are learned by an encoder in an </a:t>
            </a:r>
            <a:r>
              <a:rPr lang="en-US">
                <a:ea typeface="+mn-lt"/>
                <a:cs typeface="+mn-lt"/>
                <a:hlinkClick r:id="rId3"/>
              </a:rPr>
              <a:t>attentional seq-to-seq</a:t>
            </a:r>
            <a:r>
              <a:rPr lang="en-US">
                <a:ea typeface="+mn-lt"/>
                <a:cs typeface="+mn-lt"/>
              </a:rPr>
              <a:t> translation model.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Unlike Word2Vec &amp; Family, 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embeddings are functions of the entire input sentences.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265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9A41-3408-4A56-958B-188C0AAA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Neural Machine Translation &amp; </a:t>
            </a:r>
            <a:r>
              <a:rPr lang="en-US" err="1">
                <a:cs typeface="Calibri Light"/>
              </a:rPr>
              <a:t>CoVe</a:t>
            </a:r>
            <a:endParaRPr lang="en-US" err="1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81728DB-3691-4F41-8667-FE3F4ECE1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9" y="1825625"/>
            <a:ext cx="868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ED3A-895D-4315-9340-E754C144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Contextual Embeddings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4591B-6801-46E1-85F5-917127DD5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Hidden states of MT encoder</a:t>
            </a:r>
            <a:r>
              <a:rPr lang="en-US">
                <a:ea typeface="+mn-lt"/>
                <a:cs typeface="+mn-lt"/>
              </a:rPr>
              <a:t> are defined as </a:t>
            </a:r>
            <a:r>
              <a:rPr lang="en-US" b="1">
                <a:ea typeface="+mn-lt"/>
                <a:cs typeface="+mn-lt"/>
              </a:rPr>
              <a:t>context vectors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)=</a:t>
            </a:r>
            <a:r>
              <a:rPr lang="en-US" err="1">
                <a:ea typeface="+mn-lt"/>
                <a:cs typeface="+mn-lt"/>
              </a:rPr>
              <a:t>biLSTM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GloVe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))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We can concatenate </a:t>
            </a:r>
            <a:r>
              <a:rPr lang="en-US" err="1">
                <a:ea typeface="+mn-lt"/>
                <a:cs typeface="+mn-lt"/>
              </a:rPr>
              <a:t>GloVe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for question-answering and classification tasks.</a:t>
            </a:r>
          </a:p>
          <a:p>
            <a:pPr marL="0" indent="0">
              <a:buNone/>
            </a:pPr>
            <a:r>
              <a:rPr lang="en-US" i="1">
                <a:ea typeface="+mn-lt"/>
                <a:cs typeface="+mn-lt"/>
              </a:rPr>
              <a:t>v</a:t>
            </a:r>
            <a:r>
              <a:rPr lang="en-US">
                <a:ea typeface="+mn-lt"/>
                <a:cs typeface="+mn-lt"/>
              </a:rPr>
              <a:t>=[</a:t>
            </a:r>
            <a:r>
              <a:rPr lang="en-US" err="1">
                <a:ea typeface="+mn-lt"/>
                <a:cs typeface="+mn-lt"/>
              </a:rPr>
              <a:t>GloVe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);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i="1">
                <a:ea typeface="+mn-lt"/>
                <a:cs typeface="+mn-lt"/>
              </a:rPr>
              <a:t>x</a:t>
            </a:r>
            <a:r>
              <a:rPr lang="en-US">
                <a:ea typeface="+mn-lt"/>
                <a:cs typeface="+mn-lt"/>
              </a:rPr>
              <a:t>)]</a:t>
            </a:r>
          </a:p>
          <a:p>
            <a:pPr>
              <a:buNone/>
            </a:pP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err="1">
                <a:ea typeface="+mn-lt"/>
                <a:cs typeface="+mn-lt"/>
              </a:rPr>
              <a:t>GloVe</a:t>
            </a:r>
            <a:r>
              <a:rPr lang="en-US">
                <a:ea typeface="+mn-lt"/>
                <a:cs typeface="+mn-lt"/>
              </a:rPr>
              <a:t> learns from global word co-occurrences, while </a:t>
            </a:r>
            <a:r>
              <a:rPr lang="en-US" b="1" err="1">
                <a:ea typeface="+mn-lt"/>
                <a:cs typeface="+mn-lt"/>
              </a:rPr>
              <a:t>CoVe</a:t>
            </a:r>
            <a:r>
              <a:rPr lang="en-US" b="1">
                <a:ea typeface="+mn-lt"/>
                <a:cs typeface="+mn-lt"/>
              </a:rPr>
              <a:t> is generated by processing text sequences</a:t>
            </a:r>
            <a:r>
              <a:rPr lang="en-US">
                <a:ea typeface="+mn-lt"/>
                <a:cs typeface="+mn-lt"/>
              </a:rPr>
              <a:t> and it is able to </a:t>
            </a:r>
            <a:r>
              <a:rPr lang="en-US" b="1">
                <a:ea typeface="+mn-lt"/>
                <a:cs typeface="+mn-lt"/>
              </a:rPr>
              <a:t>capture the context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40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ADE2-F7C9-4671-AAC8-499FF8F1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Contextual Embeddings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78E9F8-197F-4D7D-89FB-174E3CC6C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9458"/>
            <a:ext cx="10515600" cy="36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8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BDE0-C28E-42D5-8D08-D864A1A7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Contextual Embeddings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4CB593-D821-4D2E-A561-2ABBAA52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77256"/>
            <a:ext cx="92583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3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F381-45ED-4495-B48A-3C111BAD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Contextual Embeddings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46AF6-D6C8-4445-A666-D922BAB1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 panose="020F0502020204030204"/>
              </a:rPr>
              <a:t>Limitations</a:t>
            </a:r>
            <a:r>
              <a:rPr lang="en-US">
                <a:cs typeface="Calibri" panose="020F0502020204030204"/>
              </a:rPr>
              <a:t>: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pre-training</a:t>
            </a:r>
            <a:r>
              <a:rPr lang="en-US">
                <a:ea typeface="+mn-lt"/>
                <a:cs typeface="+mn-lt"/>
              </a:rPr>
              <a:t> depends on available datasets (supervised translation)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requires </a:t>
            </a:r>
            <a:r>
              <a:rPr lang="en-US" b="1">
                <a:ea typeface="+mn-lt"/>
                <a:cs typeface="+mn-lt"/>
              </a:rPr>
              <a:t>task-specific architecture</a:t>
            </a:r>
            <a:r>
              <a:rPr lang="en-US">
                <a:ea typeface="+mn-lt"/>
                <a:cs typeface="+mn-lt"/>
              </a:rPr>
              <a:t> (different models for different downstream tasks)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39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68DC-493B-43A9-B324-A7CBE6AC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b="1" err="1">
                <a:cs typeface="Calibri Light"/>
              </a:rPr>
              <a:t>ELMo</a:t>
            </a:r>
            <a:endParaRPr lang="en-US" b="1"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B202F6-428C-4C23-B2C7-08C3735A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Embeddings from Language Model</a:t>
            </a:r>
            <a:endParaRPr lang="en-US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(</a:t>
            </a:r>
            <a:r>
              <a:rPr lang="en-US" sz="2400">
                <a:ea typeface="+mn-lt"/>
                <a:cs typeface="+mn-lt"/>
                <a:hlinkClick r:id="rId2"/>
              </a:rPr>
              <a:t>Peters, et al, 2018</a:t>
            </a:r>
            <a:r>
              <a:rPr lang="en-US" sz="2400">
                <a:ea typeface="+mn-lt"/>
                <a:cs typeface="+mn-lt"/>
              </a:rPr>
              <a:t>) </a:t>
            </a:r>
            <a:endParaRPr lang="en-US"/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ELMo</a:t>
            </a:r>
            <a:r>
              <a:rPr lang="en-US" sz="2400">
                <a:ea typeface="+mn-lt"/>
                <a:cs typeface="+mn-lt"/>
              </a:rPr>
              <a:t> learns contextualized word representations by pre-training a language model in an </a:t>
            </a:r>
            <a:r>
              <a:rPr lang="en-US" sz="2400" i="1">
                <a:ea typeface="+mn-lt"/>
                <a:cs typeface="+mn-lt"/>
              </a:rPr>
              <a:t>unsupervised</a:t>
            </a:r>
            <a:r>
              <a:rPr lang="en-US" sz="2400">
                <a:ea typeface="+mn-lt"/>
                <a:cs typeface="+mn-lt"/>
              </a:rPr>
              <a:t> way.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737FF9-4F62-447E-AAA4-04FAA5DD8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6" r="1881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697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A6B7-7D47-4412-B3D5-BFC31590D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39CB4-78E9-44F4-B4C7-743CD78F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Like 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, we want to make use of </a:t>
            </a:r>
            <a:r>
              <a:rPr lang="en-US" b="1">
                <a:ea typeface="+mn-lt"/>
                <a:cs typeface="+mn-lt"/>
              </a:rPr>
              <a:t>deeper layers</a:t>
            </a:r>
            <a:r>
              <a:rPr lang="en-US">
                <a:ea typeface="+mn-lt"/>
                <a:cs typeface="+mn-lt"/>
              </a:rPr>
              <a:t> of NNs.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Unlike 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, we want to rely only on </a:t>
            </a:r>
            <a:r>
              <a:rPr lang="en-US" b="1">
                <a:ea typeface="+mn-lt"/>
                <a:cs typeface="+mn-lt"/>
              </a:rPr>
              <a:t>unlabeled corpora</a:t>
            </a:r>
            <a:r>
              <a:rPr lang="en-US">
                <a:ea typeface="+mn-lt"/>
                <a:cs typeface="+mn-lt"/>
              </a:rPr>
              <a:t>!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Additionally, </a:t>
            </a:r>
            <a:r>
              <a:rPr lang="en-US" err="1">
                <a:ea typeface="+mn-lt"/>
                <a:cs typeface="+mn-lt"/>
              </a:rPr>
              <a:t>ELMo</a:t>
            </a:r>
            <a:r>
              <a:rPr lang="en-US">
                <a:ea typeface="+mn-lt"/>
                <a:cs typeface="+mn-lt"/>
              </a:rPr>
              <a:t> uses </a:t>
            </a:r>
            <a:r>
              <a:rPr lang="en-US" b="1">
                <a:ea typeface="+mn-lt"/>
                <a:cs typeface="+mn-lt"/>
              </a:rPr>
              <a:t>character-level convolutions</a:t>
            </a:r>
            <a:r>
              <a:rPr lang="en-US">
                <a:ea typeface="+mn-lt"/>
                <a:cs typeface="+mn-lt"/>
              </a:rPr>
              <a:t> to extract </a:t>
            </a:r>
            <a:r>
              <a:rPr lang="en-US" err="1">
                <a:ea typeface="+mn-lt"/>
                <a:cs typeface="+mn-lt"/>
              </a:rPr>
              <a:t>subword</a:t>
            </a:r>
            <a:r>
              <a:rPr lang="en-US">
                <a:ea typeface="+mn-lt"/>
                <a:cs typeface="+mn-lt"/>
              </a:rPr>
              <a:t> information which partially solves Out-Of-Vocabulary problem.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0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07F6-6FA1-4AFB-9F7D-A27FD03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6921-A810-4116-87BD-F835CEBA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Architecture:</a:t>
            </a:r>
            <a:endParaRPr lang="en-US" b="1">
              <a:cs typeface="Calibri"/>
            </a:endParaRP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bidirectional language model (</a:t>
            </a:r>
            <a:r>
              <a:rPr lang="en-US" err="1">
                <a:ea typeface="+mn-lt"/>
                <a:cs typeface="+mn-lt"/>
              </a:rPr>
              <a:t>biLM</a:t>
            </a:r>
            <a:r>
              <a:rPr lang="en-US">
                <a:ea typeface="+mn-lt"/>
                <a:cs typeface="+mn-lt"/>
              </a:rPr>
              <a:t>): </a:t>
            </a:r>
            <a:r>
              <a:rPr lang="en-US" err="1">
                <a:ea typeface="+mn-lt"/>
                <a:cs typeface="+mn-lt"/>
              </a:rPr>
              <a:t>biLSTM</a:t>
            </a:r>
            <a:r>
              <a:rPr lang="en-US">
                <a:ea typeface="+mn-lt"/>
                <a:cs typeface="+mn-lt"/>
              </a:rPr>
              <a:t> as next- and previous-word predictor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forward and backward directions share weights for token representations and </a:t>
            </a:r>
            <a:r>
              <a:rPr lang="en-US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softmax</a:t>
            </a: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, but internal weights are different.</a:t>
            </a: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after training, all the layers are combined in a task-specific weighted sum to form the </a:t>
            </a:r>
            <a:r>
              <a:rPr lang="en-US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ELMo</a:t>
            </a: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5897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6C43-85F3-4A40-B590-3AE8BEFC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B30CD-86CA-4B6B-A1B6-2EB4D391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2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Word2Vec, </a:t>
            </a:r>
            <a:r>
              <a:rPr lang="en-US" err="1">
                <a:cs typeface="Calibri"/>
              </a:rPr>
              <a:t>GloVe</a:t>
            </a:r>
            <a:r>
              <a:rPr lang="en-US">
                <a:cs typeface="Calibri"/>
              </a:rPr>
              <a:t> &amp; </a:t>
            </a:r>
            <a:r>
              <a:rPr lang="en-US" err="1">
                <a:cs typeface="Calibri"/>
              </a:rPr>
              <a:t>fastText</a:t>
            </a:r>
            <a:r>
              <a:rPr lang="en-US">
                <a:cs typeface="Calibri"/>
              </a:rPr>
              <a:t> </a:t>
            </a:r>
            <a:r>
              <a:rPr lang="en-US">
                <a:ea typeface="+mn-lt"/>
                <a:cs typeface="+mn-lt"/>
              </a:rPr>
              <a:t>are good but …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They are learned based on word concurrencies and do not capture </a:t>
            </a:r>
            <a:r>
              <a:rPr lang="en-US" b="1">
                <a:ea typeface="+mn-lt"/>
                <a:cs typeface="+mn-lt"/>
              </a:rPr>
              <a:t>sequential context</a:t>
            </a:r>
            <a:r>
              <a:rPr lang="en-US">
                <a:ea typeface="+mn-lt"/>
                <a:cs typeface="+mn-lt"/>
              </a:rPr>
              <a:t>!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FBB3C-5379-4F9F-ABA4-059475739E84}"/>
              </a:ext>
            </a:extLst>
          </p:cNvPr>
          <p:cNvSpPr txBox="1"/>
          <p:nvPr/>
        </p:nvSpPr>
        <p:spPr>
          <a:xfrm>
            <a:off x="834657" y="4387703"/>
            <a:ext cx="90429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“</a:t>
            </a:r>
            <a:r>
              <a:rPr lang="en-US" sz="2800" i="1"/>
              <a:t>I am eating an apple</a:t>
            </a:r>
            <a:r>
              <a:rPr lang="en-US" sz="2800"/>
              <a:t>” vs “</a:t>
            </a:r>
            <a:r>
              <a:rPr lang="en-US" sz="2800" i="1"/>
              <a:t>I have an Apple phone</a:t>
            </a:r>
            <a:r>
              <a:rPr lang="en-US" sz="2800"/>
              <a:t>”​</a:t>
            </a:r>
            <a:endParaRPr lang="en-US" sz="2800">
              <a:cs typeface="Calibri"/>
            </a:endParaRPr>
          </a:p>
          <a:p>
            <a:r>
              <a:rPr lang="en-US" sz="2800"/>
              <a:t>“</a:t>
            </a:r>
            <a:r>
              <a:rPr lang="en-US" sz="2800" i="1"/>
              <a:t>John likes playing football</a:t>
            </a:r>
            <a:r>
              <a:rPr lang="en-US" sz="2800"/>
              <a:t>” vs “</a:t>
            </a:r>
            <a:r>
              <a:rPr lang="en-US" sz="2800" i="1"/>
              <a:t>John likes playing his role</a:t>
            </a:r>
            <a:r>
              <a:rPr lang="en-US" sz="2800"/>
              <a:t>”​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68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4AE9-EA0D-495D-9202-D7842BF4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Standard biLSTM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F9E455-3CC9-4F2A-997E-CAA672981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955" y="1825625"/>
            <a:ext cx="48180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07F6-6FA1-4AFB-9F7D-A27FD03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6921-A810-4116-87BD-F835CEBA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Architecture:</a:t>
            </a:r>
            <a:endParaRPr lang="en-US" b="1">
              <a:cs typeface="Calibri"/>
            </a:endParaRPr>
          </a:p>
          <a:p>
            <a:pPr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bidirectional language model (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biLM</a:t>
            </a: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):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biLSTM</a:t>
            </a: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and a next- and previous-word predictor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forward and backward directions share weights for token representations and </a:t>
            </a:r>
            <a:r>
              <a:rPr lang="en-US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softmax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but internal weights are different.</a:t>
            </a: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after training, all the layers are combined in a task-specific weighted sum to form the </a:t>
            </a:r>
            <a:r>
              <a:rPr lang="en-US" err="1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ELMo</a:t>
            </a:r>
            <a:r>
              <a:rPr lang="en-US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352635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1CD8D-2E05-49B9-B4F2-043A3CD9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 err="1">
                <a:cs typeface="Calibri Light"/>
              </a:rPr>
              <a:t>biLSTM</a:t>
            </a:r>
            <a:r>
              <a:rPr lang="en-US" i="1">
                <a:cs typeface="Calibri Light"/>
              </a:rPr>
              <a:t> with residual connections</a:t>
            </a:r>
          </a:p>
        </p:txBody>
      </p:sp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319735E4-B08E-481D-B250-130EEEE7B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4253" y="1501070"/>
            <a:ext cx="4984826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5C6E6-7A02-4ECF-B242-9DFA33CE9F87}"/>
              </a:ext>
            </a:extLst>
          </p:cNvPr>
          <p:cNvSpPr txBox="1"/>
          <p:nvPr/>
        </p:nvSpPr>
        <p:spPr>
          <a:xfrm>
            <a:off x="632178" y="5867399"/>
            <a:ext cx="108429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+mn-lt"/>
                <a:cs typeface="+mn-lt"/>
              </a:rPr>
              <a:t>Residual connections</a:t>
            </a:r>
            <a:r>
              <a:rPr lang="en-US" sz="2000">
                <a:ea typeface="+mn-lt"/>
                <a:cs typeface="+mn-lt"/>
              </a:rPr>
              <a:t> a.k.a. 'skip connections' are used to allow gradients </a:t>
            </a:r>
            <a:r>
              <a:rPr lang="en-US" sz="2000" b="1">
                <a:ea typeface="+mn-lt"/>
                <a:cs typeface="+mn-lt"/>
              </a:rPr>
              <a:t>directly flow</a:t>
            </a:r>
            <a:r>
              <a:rPr lang="en-US" sz="2000">
                <a:ea typeface="+mn-lt"/>
                <a:cs typeface="+mn-lt"/>
              </a:rPr>
              <a:t> through the network, without passing through non-linear activation functions.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39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B5CD-E383-4129-8A3C-5C55936B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from token to </a:t>
            </a:r>
            <a:r>
              <a:rPr lang="en-US" i="1" err="1">
                <a:cs typeface="Calibri Light"/>
              </a:rPr>
              <a:t>biLSTM</a:t>
            </a:r>
            <a:endParaRPr lang="en-US" i="1" err="1"/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26EA66-E260-4F68-B436-AE4A94538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198" y="1654665"/>
            <a:ext cx="2553124" cy="4351338"/>
          </a:xfrm>
          <a:prstGeom prst="rect">
            <a:avLst/>
          </a:prstGeom>
        </p:spPr>
      </p:pic>
      <p:pic>
        <p:nvPicPr>
          <p:cNvPr id="7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71CE738-AE1B-4CA0-8C4E-C8CDDE5A0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89" y="1654665"/>
            <a:ext cx="4984826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C2EB9-6885-48FC-8E9B-BF074911EF47}"/>
              </a:ext>
            </a:extLst>
          </p:cNvPr>
          <p:cNvSpPr txBox="1"/>
          <p:nvPr/>
        </p:nvSpPr>
        <p:spPr>
          <a:xfrm>
            <a:off x="462844" y="1789288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/>
              <a:t>Highway</a:t>
            </a:r>
            <a:r>
              <a:rPr lang="en-US" sz="2000" i="1">
                <a:ea typeface="+mn-lt"/>
                <a:cs typeface="+mn-lt"/>
              </a:rPr>
              <a:t> layers</a:t>
            </a:r>
            <a:r>
              <a:rPr lang="en-US" sz="2000">
                <a:ea typeface="+mn-lt"/>
                <a:cs typeface="+mn-lt"/>
              </a:rPr>
              <a:t> use residual connections, adding the input to the output.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237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07F6-6FA1-4AFB-9F7D-A27FD03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6921-A810-4116-87BD-F835CEBA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Architecture:</a:t>
            </a:r>
            <a:endParaRPr lang="en-US" b="1">
              <a:cs typeface="Calibri"/>
            </a:endParaRPr>
          </a:p>
          <a:p>
            <a:pPr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bidirectional language model (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biLM</a:t>
            </a: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):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biLSTM</a:t>
            </a: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and a next- and previous-word predictor</a:t>
            </a:r>
            <a:endParaRPr lang="en-US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forward and backward directions share weights for token representations and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softmax</a:t>
            </a:r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but internal weights are different.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after training, all the layers are combined in a task-specific weighted sum to form the </a:t>
            </a:r>
            <a:r>
              <a:rPr lang="en-US" err="1">
                <a:ea typeface="+mn-lt"/>
                <a:cs typeface="+mn-lt"/>
              </a:rPr>
              <a:t>ELMo</a:t>
            </a:r>
            <a:r>
              <a:rPr lang="en-US">
                <a:ea typeface="+mn-lt"/>
                <a:cs typeface="+mn-lt"/>
              </a:rPr>
              <a:t>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420036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C334-BD01-4BCF-887C-47DA55D7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let's put it all together</a:t>
            </a:r>
            <a:endParaRPr lang="en-US" i="1"/>
          </a:p>
        </p:txBody>
      </p:sp>
      <p:pic>
        <p:nvPicPr>
          <p:cNvPr id="4" name="Picture 4" descr="A picture containing clock&#10;&#10;Description generated with high confidence">
            <a:extLst>
              <a:ext uri="{FF2B5EF4-FFF2-40B4-BE49-F238E27FC236}">
                <a16:creationId xmlns:a16="http://schemas.microsoft.com/office/drawing/2014/main" id="{591024F5-FA13-47BD-A0EF-0957A2F5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093" y="1590098"/>
            <a:ext cx="7911524" cy="4351338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450B891-4E24-4719-A970-4C3BF5FD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64" y="6206836"/>
            <a:ext cx="5985163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73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602-4F84-4EF5-B9A6-475624FF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5" y="293238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the Big Picture</a:t>
            </a:r>
          </a:p>
        </p:txBody>
      </p:sp>
      <p:pic>
        <p:nvPicPr>
          <p:cNvPr id="6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A879ED2A-8EAB-4A24-A0B9-43A0580DF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507" y="1322418"/>
            <a:ext cx="6964645" cy="5372130"/>
          </a:xfrm>
          <a:prstGeom prst="rect">
            <a:avLst/>
          </a:prstGeom>
        </p:spPr>
      </p:pic>
      <p:pic>
        <p:nvPicPr>
          <p:cNvPr id="9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2B951B7-78E4-4ED9-8643-72405D1A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285" y="872836"/>
            <a:ext cx="5985163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7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58F3-3956-454B-A1D3-2E60254F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the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44A59-6E17-45F4-9923-E55E775E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 provides </a:t>
            </a:r>
            <a:r>
              <a:rPr lang="en-US" b="1">
                <a:cs typeface="Calibri"/>
              </a:rPr>
              <a:t>three layers of representation</a:t>
            </a:r>
            <a:r>
              <a:rPr lang="en-US">
                <a:cs typeface="Calibri"/>
              </a:rPr>
              <a:t> for each input token.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err="1">
                <a:cs typeface="Calibri"/>
              </a:rPr>
              <a:t>ELMo</a:t>
            </a:r>
            <a:r>
              <a:rPr lang="en-US">
                <a:cs typeface="Calibri"/>
              </a:rPr>
              <a:t> is a task specific </a:t>
            </a:r>
            <a:r>
              <a:rPr lang="en-US" b="1">
                <a:cs typeface="Calibri"/>
              </a:rPr>
              <a:t>combination of the intermediate layer representations</a:t>
            </a:r>
            <a:r>
              <a:rPr lang="en-US">
                <a:cs typeface="Calibri"/>
              </a:rPr>
              <a:t> in the </a:t>
            </a: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To include </a:t>
            </a:r>
            <a:r>
              <a:rPr lang="en-US" err="1">
                <a:cs typeface="Calibri"/>
              </a:rPr>
              <a:t>ELMo</a:t>
            </a:r>
            <a:r>
              <a:rPr lang="en-US">
                <a:cs typeface="Calibri"/>
              </a:rPr>
              <a:t> in a downstream model, we need to </a:t>
            </a:r>
            <a:r>
              <a:rPr lang="en-US" b="1">
                <a:cs typeface="Calibri"/>
              </a:rPr>
              <a:t>collapse all layers</a:t>
            </a:r>
            <a:r>
              <a:rPr lang="en-US">
                <a:cs typeface="Calibri"/>
              </a:rPr>
              <a:t> into a single vector.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We freeze the weights of the </a:t>
            </a: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concatenate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ELMo</a:t>
            </a:r>
            <a:r>
              <a:rPr lang="en-US">
                <a:cs typeface="Calibri"/>
              </a:rPr>
              <a:t> vector with the input </a:t>
            </a:r>
            <a:r>
              <a:rPr lang="en-US" i="1" err="1">
                <a:cs typeface="Calibri"/>
              </a:rPr>
              <a:t>x</a:t>
            </a:r>
            <a:r>
              <a:rPr lang="en-US" sz="1800" i="1" err="1">
                <a:cs typeface="Calibri"/>
              </a:rPr>
              <a:t>k</a:t>
            </a:r>
            <a:r>
              <a:rPr lang="en-US" sz="1800" i="1">
                <a:cs typeface="Calibri"/>
              </a:rPr>
              <a:t> </a:t>
            </a:r>
            <a:r>
              <a:rPr lang="en-US" i="1">
                <a:cs typeface="Calibri"/>
              </a:rPr>
              <a:t> </a:t>
            </a:r>
            <a:r>
              <a:rPr lang="en-US">
                <a:cs typeface="Calibri"/>
              </a:rPr>
              <a:t>and pass it into the task network.</a:t>
            </a:r>
            <a:endParaRPr lang="en-US" sz="2400">
              <a:ea typeface="+mn-lt"/>
              <a:cs typeface="+mn-lt"/>
            </a:endParaRPr>
          </a:p>
        </p:txBody>
      </p:sp>
      <p:pic>
        <p:nvPicPr>
          <p:cNvPr id="5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4993E87-D56B-4A65-9015-801C3AD2B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08" y="2608503"/>
            <a:ext cx="5985163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61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981F-99D2-4ACE-A75A-A2E69073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Evaluation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D5A6F6-D205-4270-99A7-A15665F73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756" y="1825625"/>
            <a:ext cx="84044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3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D87A-5C4A-4F93-939A-06832C5D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ablation analysis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B1C54-BB96-4128-9A82-A2F2267CA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Using </a:t>
            </a:r>
            <a:r>
              <a:rPr lang="en-US" b="1">
                <a:cs typeface="Calibri"/>
              </a:rPr>
              <a:t>deep contextual representations</a:t>
            </a:r>
            <a:r>
              <a:rPr lang="en-US">
                <a:cs typeface="Calibri"/>
              </a:rPr>
              <a:t> are better than just adding the top layer from </a:t>
            </a: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 or MT encoder.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It provides richer representations then </a:t>
            </a: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!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Syntactic information</a:t>
            </a:r>
            <a:r>
              <a:rPr lang="en-US">
                <a:cs typeface="Calibri"/>
              </a:rPr>
              <a:t> is better represented at </a:t>
            </a:r>
            <a:r>
              <a:rPr lang="en-US" b="1">
                <a:cs typeface="Calibri"/>
              </a:rPr>
              <a:t>lower layers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Accuracy for POS tagging is higher when the first </a:t>
            </a: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 layer is used.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Semantic information</a:t>
            </a:r>
            <a:r>
              <a:rPr lang="en-US">
                <a:cs typeface="Calibri"/>
              </a:rPr>
              <a:t> is captured at</a:t>
            </a:r>
            <a:r>
              <a:rPr lang="en-US" b="1">
                <a:cs typeface="Calibri"/>
              </a:rPr>
              <a:t> higher layers</a:t>
            </a:r>
            <a:r>
              <a:rPr lang="en-US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Accuracy for WSD is higher when the </a:t>
            </a:r>
            <a:r>
              <a:rPr lang="en-US" err="1">
                <a:cs typeface="Calibri"/>
              </a:rPr>
              <a:t>biLM</a:t>
            </a:r>
            <a:r>
              <a:rPr lang="en-US">
                <a:cs typeface="Calibri"/>
              </a:rPr>
              <a:t> top layer is used.</a:t>
            </a:r>
          </a:p>
        </p:txBody>
      </p:sp>
    </p:spTree>
    <p:extLst>
      <p:ext uri="{BB962C8B-B14F-4D97-AF65-F5344CB8AC3E}">
        <p14:creationId xmlns:p14="http://schemas.microsoft.com/office/powerpoint/2010/main" val="2647843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blue background&#10;&#10;Description generated with high confidence">
            <a:extLst>
              <a:ext uri="{FF2B5EF4-FFF2-40B4-BE49-F238E27FC236}">
                <a16:creationId xmlns:a16="http://schemas.microsoft.com/office/drawing/2014/main" id="{20A3DE53-4030-4C53-9393-DB36B47C3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9076" y="6275"/>
            <a:ext cx="5253846" cy="67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06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4E98-2930-4655-8E95-AB8791F1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Nearest neighbors: </a:t>
            </a:r>
            <a:r>
              <a:rPr lang="en-US" i="1" err="1">
                <a:ea typeface="+mj-lt"/>
                <a:cs typeface="+mj-lt"/>
              </a:rPr>
              <a:t>GloVe</a:t>
            </a:r>
            <a:r>
              <a:rPr lang="en-US" i="1">
                <a:ea typeface="+mj-lt"/>
                <a:cs typeface="+mj-lt"/>
              </a:rPr>
              <a:t> vs </a:t>
            </a:r>
            <a:r>
              <a:rPr lang="en-US" i="1" err="1">
                <a:ea typeface="+mj-lt"/>
                <a:cs typeface="+mj-lt"/>
              </a:rPr>
              <a:t>ELMo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C38020-A660-4CDA-8E19-372893894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987" y="2092589"/>
            <a:ext cx="9846027" cy="32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7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89E4-A175-4013-8ABC-EDEEEFC7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when the size matters...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94A4456-FC71-434D-B1D0-814AF3F01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213" y="1825625"/>
            <a:ext cx="57235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67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FD63-7280-4B92-9A80-02A7CB25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ELMo</a:t>
            </a:r>
            <a:r>
              <a:rPr lang="en-US">
                <a:cs typeface="Calibri Light"/>
              </a:rPr>
              <a:t>: </a:t>
            </a:r>
            <a:r>
              <a:rPr lang="en-US" i="1">
                <a:cs typeface="Calibri Light"/>
              </a:rPr>
              <a:t>Conclusion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733E8-F011-44FE-BCA9-B1254756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cs typeface="Calibri" panose="020F0502020204030204"/>
              </a:rPr>
              <a:t>ELMo</a:t>
            </a:r>
            <a:r>
              <a:rPr lang="en-US">
                <a:cs typeface="Calibri" panose="020F0502020204030204"/>
              </a:rPr>
              <a:t> uses </a:t>
            </a:r>
            <a:r>
              <a:rPr lang="en-US" b="1">
                <a:cs typeface="Calibri" panose="020F0502020204030204"/>
              </a:rPr>
              <a:t>deep context-dependent representations</a:t>
            </a:r>
            <a:r>
              <a:rPr lang="en-US">
                <a:cs typeface="Calibri" panose="020F0502020204030204"/>
              </a:rPr>
              <a:t> from </a:t>
            </a:r>
            <a:r>
              <a:rPr lang="en-US" err="1">
                <a:cs typeface="Calibri" panose="020F0502020204030204"/>
              </a:rPr>
              <a:t>biLMs</a:t>
            </a:r>
            <a:r>
              <a:rPr lang="en-US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It showed better performance on all downstream tasks.</a:t>
            </a: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ELMo</a:t>
            </a:r>
            <a:r>
              <a:rPr lang="en-US">
                <a:ea typeface="+mn-lt"/>
                <a:cs typeface="+mn-lt"/>
              </a:rPr>
              <a:t> can be easily integrated in the existing neural models.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cs typeface="Calibri" panose="020F0502020204030204"/>
              </a:rPr>
              <a:t>biLM</a:t>
            </a:r>
            <a:r>
              <a:rPr lang="en-US">
                <a:cs typeface="Calibri" panose="020F0502020204030204"/>
              </a:rPr>
              <a:t> layers encode different types of </a:t>
            </a:r>
            <a:r>
              <a:rPr lang="en-US" b="1">
                <a:cs typeface="Calibri" panose="020F0502020204030204"/>
              </a:rPr>
              <a:t>syntactic &amp; semantic information</a:t>
            </a:r>
            <a:r>
              <a:rPr lang="en-US">
                <a:cs typeface="Calibri" panose="020F0502020204030204"/>
              </a:rPr>
              <a:t>.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Fine-tuning of </a:t>
            </a:r>
            <a:r>
              <a:rPr lang="en-US" err="1">
                <a:cs typeface="Calibri" panose="020F0502020204030204"/>
              </a:rPr>
              <a:t>biLMs</a:t>
            </a:r>
            <a:r>
              <a:rPr lang="en-US">
                <a:cs typeface="Calibri" panose="020F0502020204030204"/>
              </a:rPr>
              <a:t> on domain specific data leads to lower perplexity and </a:t>
            </a:r>
            <a:r>
              <a:rPr lang="en-US" b="1">
                <a:cs typeface="Calibri" panose="020F0502020204030204"/>
              </a:rPr>
              <a:t>better performance</a:t>
            </a:r>
            <a:r>
              <a:rPr lang="en-US">
                <a:cs typeface="Calibri" panose="020F0502020204030204"/>
              </a:rPr>
              <a:t>.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Therefore, </a:t>
            </a:r>
            <a:r>
              <a:rPr lang="en-US" err="1">
                <a:cs typeface="Calibri" panose="020F0502020204030204"/>
              </a:rPr>
              <a:t>biLMs</a:t>
            </a:r>
            <a:r>
              <a:rPr lang="en-US">
                <a:cs typeface="Calibri" panose="020F0502020204030204"/>
              </a:rPr>
              <a:t> allow </a:t>
            </a:r>
            <a:r>
              <a:rPr lang="en-US" b="1">
                <a:cs typeface="Calibri" panose="020F0502020204030204"/>
              </a:rPr>
              <a:t>domain transfer</a:t>
            </a:r>
            <a:r>
              <a:rPr lang="en-US">
                <a:cs typeface="Calibri" panose="020F0502020204030204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3730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C1AD-CC70-4C72-8F26-BF22F8A3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rial"/>
                <a:cs typeface="Calibri Light"/>
              </a:rPr>
              <a:t>That's cool!</a:t>
            </a:r>
            <a:br>
              <a:rPr lang="en-US" b="1">
                <a:latin typeface="Arial"/>
                <a:cs typeface="Calibri Light"/>
              </a:rPr>
            </a:br>
            <a:r>
              <a:rPr lang="en-US" b="1">
                <a:latin typeface="Arial"/>
                <a:cs typeface="Calibri Light"/>
              </a:rPr>
              <a:t>Let's have some cookies...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50E9ED1F-E7F4-4C8D-A872-E119677A2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604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1AE18E-E66F-4116-BD3D-28B0CA7B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4449967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2400" i="1">
                <a:ea typeface="+mn-lt"/>
                <a:cs typeface="+mn-lt"/>
              </a:rPr>
              <a:t>Contextual </a:t>
            </a:r>
            <a:r>
              <a:rPr lang="en-US" sz="2400" i="1" err="1">
                <a:ea typeface="+mn-lt"/>
                <a:cs typeface="+mn-lt"/>
              </a:rPr>
              <a:t>ELMo</a:t>
            </a:r>
            <a:r>
              <a:rPr lang="en-US" sz="2400">
                <a:ea typeface="+mn-lt"/>
                <a:cs typeface="+mn-lt"/>
              </a:rPr>
              <a:t>: representation for each word depends on the entire context. </a:t>
            </a:r>
            <a:endParaRPr lang="en-US" sz="2400"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i="1">
                <a:ea typeface="+mn-lt"/>
                <a:cs typeface="+mn-lt"/>
              </a:rPr>
              <a:t>Deep </a:t>
            </a:r>
            <a:r>
              <a:rPr lang="en-US" sz="2400" i="1" err="1">
                <a:ea typeface="+mn-lt"/>
                <a:cs typeface="+mn-lt"/>
              </a:rPr>
              <a:t>ELMo</a:t>
            </a:r>
            <a:r>
              <a:rPr lang="en-US" sz="2400">
                <a:ea typeface="+mn-lt"/>
                <a:cs typeface="+mn-lt"/>
              </a:rPr>
              <a:t>: word representations combine all layers of a deep pre-trained neural network. </a:t>
            </a:r>
            <a:endParaRPr lang="en-US" sz="2400"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i="1">
                <a:ea typeface="+mn-lt"/>
                <a:cs typeface="+mn-lt"/>
              </a:rPr>
              <a:t>Character based </a:t>
            </a:r>
            <a:r>
              <a:rPr lang="en-US" sz="2400" i="1" err="1">
                <a:ea typeface="+mn-lt"/>
                <a:cs typeface="+mn-lt"/>
              </a:rPr>
              <a:t>ELMo</a:t>
            </a:r>
            <a:r>
              <a:rPr lang="en-US" sz="2400">
                <a:ea typeface="+mn-lt"/>
                <a:cs typeface="+mn-lt"/>
              </a:rPr>
              <a:t>: characters allow the network to use morphological clues &amp; help with out-of-vocabulary tokens. 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516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46B60-ADC9-422F-A9CD-BDCF6D5CD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de-DE" sz="4200">
                <a:cs typeface="Calibri Light"/>
              </a:rPr>
              <a:t>Contextual String Embeddings for Sequence Labelling</a:t>
            </a:r>
            <a:endParaRPr lang="de-DE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EB8B2-E58B-4464-B9FC-C59B3BDC5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>
                <a:cs typeface="Calibri"/>
              </a:rPr>
              <a:t>Alan Akbik, Duncan Blythe, Roland Vollgraf</a:t>
            </a:r>
            <a:endParaRPr lang="de-DE"/>
          </a:p>
        </p:txBody>
      </p:sp>
      <p:sp>
        <p:nvSpPr>
          <p:cNvPr id="2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67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C2E1-4E2B-45F3-9B55-D0D450A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Types of Word Embeddings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8BE1799-98E2-4120-92FE-573AE3939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0455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535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FBBF-A729-4943-8953-EADB4191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Contextual</a:t>
            </a:r>
            <a:r>
              <a:rPr lang="de-DE">
                <a:cs typeface="Calibri Light"/>
              </a:rPr>
              <a:t> String </a:t>
            </a:r>
            <a:r>
              <a:rPr lang="de-DE" err="1">
                <a:cs typeface="Calibri Light"/>
              </a:rPr>
              <a:t>Embeddings</a:t>
            </a:r>
            <a:endParaRPr lang="de-D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AB0F-E4BA-4F17-AE13-3D894FD0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cs typeface="Calibri"/>
              </a:rPr>
              <a:t>Trained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unsupervised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without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notion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/</a:t>
            </a:r>
            <a:r>
              <a:rPr lang="de-DE" err="1">
                <a:cs typeface="Calibri"/>
              </a:rPr>
              <a:t>sentence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boundaries</a:t>
            </a:r>
            <a:r>
              <a:rPr lang="de-DE">
                <a:cs typeface="Calibri"/>
              </a:rPr>
              <a:t>)</a:t>
            </a:r>
          </a:p>
          <a:p>
            <a:r>
              <a:rPr lang="de-DE">
                <a:cs typeface="Calibri"/>
              </a:rPr>
              <a:t>Model </a:t>
            </a:r>
            <a:r>
              <a:rPr lang="de-DE" err="1">
                <a:cs typeface="Calibri"/>
              </a:rPr>
              <a:t>words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characters</a:t>
            </a:r>
          </a:p>
          <a:p>
            <a:r>
              <a:rPr lang="de-DE" err="1">
                <a:cs typeface="Calibri"/>
              </a:rPr>
              <a:t>Contextualised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their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surrounding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text</a:t>
            </a:r>
          </a:p>
          <a:p>
            <a:r>
              <a:rPr lang="de-DE" err="1">
                <a:cs typeface="Calibri"/>
              </a:rPr>
              <a:t>Polysemous</a:t>
            </a:r>
            <a:r>
              <a:rPr lang="de-DE">
                <a:cs typeface="Calibri"/>
              </a:rPr>
              <a:t> words will have different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depending on their context!</a:t>
            </a:r>
          </a:p>
          <a:p>
            <a:r>
              <a:rPr lang="de-DE" err="1">
                <a:cs typeface="Calibri"/>
              </a:rPr>
              <a:t>Therefore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able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handle rare </a:t>
            </a:r>
            <a:r>
              <a:rPr lang="de-DE" err="1">
                <a:cs typeface="Calibri"/>
              </a:rPr>
              <a:t>words</a:t>
            </a:r>
            <a:r>
              <a:rPr lang="de-DE">
                <a:cs typeface="Calibri"/>
              </a:rPr>
              <a:t>!</a:t>
            </a:r>
          </a:p>
          <a:p>
            <a:r>
              <a:rPr lang="de-DE" err="1">
                <a:cs typeface="Calibri"/>
              </a:rPr>
              <a:t>Suitable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various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sequence-labelling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75225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3240-8FA8-454F-909D-CC8A883A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Context</a:t>
            </a:r>
            <a:r>
              <a:rPr lang="de-DE">
                <a:cs typeface="Calibri Light"/>
              </a:rPr>
              <a:t> and Strings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F5A4-412C-43DB-B091-F36A41724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cs typeface="Calibri"/>
              </a:rPr>
              <a:t>FastText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uses</a:t>
            </a:r>
            <a:r>
              <a:rPr lang="de-DE">
                <a:cs typeface="Calibri"/>
              </a:rPr>
              <a:t> n-grams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capture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subword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information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works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great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syntactic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tasks</a:t>
            </a:r>
            <a:r>
              <a:rPr lang="de-DE">
                <a:cs typeface="Calibri"/>
              </a:rPr>
              <a:t>!</a:t>
            </a:r>
          </a:p>
          <a:p>
            <a:r>
              <a:rPr lang="de-DE" err="1">
                <a:cs typeface="Calibri"/>
              </a:rPr>
              <a:t>CoVe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context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words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improves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over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pre-trained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Glove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Glove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concatenated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n-gram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 but </a:t>
            </a:r>
            <a:r>
              <a:rPr lang="de-DE" err="1">
                <a:cs typeface="Calibri"/>
              </a:rPr>
              <a:t>without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context</a:t>
            </a:r>
            <a:r>
              <a:rPr lang="de-DE">
                <a:cs typeface="Calibri"/>
              </a:rPr>
              <a:t>!</a:t>
            </a:r>
          </a:p>
          <a:p>
            <a:r>
              <a:rPr lang="de-DE">
                <a:cs typeface="Calibri"/>
              </a:rPr>
              <a:t>ELMo is mostly word-level and contextual, but a massive model with large vocabulary!</a:t>
            </a:r>
          </a:p>
          <a:p>
            <a:r>
              <a:rPr lang="de-DE" err="1">
                <a:cs typeface="Calibri"/>
              </a:rPr>
              <a:t>Contextual</a:t>
            </a:r>
            <a:r>
              <a:rPr lang="de-DE">
                <a:cs typeface="Calibri"/>
              </a:rPr>
              <a:t> String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combine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context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information</a:t>
            </a:r>
            <a:r>
              <a:rPr lang="de-DE">
                <a:cs typeface="Calibri"/>
              </a:rPr>
              <a:t>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183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70C6-AA83-4E8B-85FC-F5A92ACF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Character-Level Language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E7A4-694E-4DD7-B369-B0DBBEFE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127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Modelling </a:t>
            </a:r>
            <a:r>
              <a:rPr lang="de-DE" err="1">
                <a:cs typeface="Calibri"/>
              </a:rPr>
              <a:t>language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distribution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over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rather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sequences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Learning </a:t>
            </a:r>
            <a:r>
              <a:rPr lang="de-DE" err="1">
                <a:cs typeface="Calibri"/>
              </a:rPr>
              <a:t>subword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structures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that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capture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syntactic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semantic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properties</a:t>
            </a:r>
            <a:r>
              <a:rPr lang="de-DE">
                <a:cs typeface="Calibri"/>
              </a:rPr>
              <a:t> (</a:t>
            </a:r>
            <a:r>
              <a:rPr lang="de-DE" err="1">
                <a:cs typeface="Calibri"/>
              </a:rPr>
              <a:t>prefixes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suffixes</a:t>
            </a:r>
            <a:r>
              <a:rPr lang="de-DE">
                <a:cs typeface="Calibri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Word-level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can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be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generated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from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LM's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hidden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states</a:t>
            </a:r>
          </a:p>
          <a:p>
            <a:pPr>
              <a:lnSpc>
                <a:spcPct val="150000"/>
              </a:lnSpc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356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DE83-F1DF-4643-9742-BC753220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Character-Level</a:t>
            </a:r>
            <a:r>
              <a:rPr lang="de-DE">
                <a:ea typeface="+mj-lt"/>
                <a:cs typeface="+mj-lt"/>
              </a:rPr>
              <a:t> Language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7D4D-5D5F-47EB-B9F8-87FFCAA93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BiLSTM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encode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long</a:t>
            </a:r>
            <a:r>
              <a:rPr lang="de-DE">
                <a:cs typeface="Calibri"/>
              </a:rPr>
              <a:t>-term </a:t>
            </a:r>
            <a:r>
              <a:rPr lang="de-DE" err="1">
                <a:cs typeface="Calibri"/>
              </a:rPr>
              <a:t>dependencies</a:t>
            </a:r>
            <a:endParaRPr lang="de-DE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de-DE" err="1">
                <a:cs typeface="Calibri"/>
              </a:rPr>
              <a:t>Characters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atomic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units</a:t>
            </a:r>
          </a:p>
          <a:p>
            <a:pPr>
              <a:lnSpc>
                <a:spcPct val="150000"/>
              </a:lnSpc>
            </a:pPr>
            <a:r>
              <a:rPr lang="de-DE">
                <a:cs typeface="Calibri"/>
              </a:rPr>
              <a:t>Hidden </a:t>
            </a:r>
            <a:r>
              <a:rPr lang="de-DE" err="1">
                <a:cs typeface="Calibri"/>
              </a:rPr>
              <a:t>state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each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</a:t>
            </a:r>
            <a:r>
              <a:rPr lang="de-DE">
                <a:cs typeface="Calibri"/>
              </a:rPr>
              <a:t> in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input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</a:t>
            </a:r>
          </a:p>
          <a:p>
            <a:pPr>
              <a:lnSpc>
                <a:spcPct val="150000"/>
              </a:lnSpc>
            </a:pPr>
            <a:endParaRPr lang="de-DE"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19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6C43-85F3-4A40-B590-3AE8BEFC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Motivation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B30CD-86CA-4B6B-A1B6-2EB4D391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6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We</a:t>
            </a:r>
            <a:r>
              <a:rPr lang="en-US">
                <a:ea typeface="+mn-lt"/>
                <a:cs typeface="+mn-lt"/>
              </a:rPr>
              <a:t> need </a:t>
            </a:r>
            <a:r>
              <a:rPr lang="en-US" b="1">
                <a:ea typeface="+mn-lt"/>
                <a:cs typeface="+mn-lt"/>
              </a:rPr>
              <a:t>context-aware embeddings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We</a:t>
            </a:r>
            <a:r>
              <a:rPr lang="en-US">
                <a:ea typeface="+mn-lt"/>
                <a:cs typeface="+mn-lt"/>
              </a:rPr>
              <a:t> also want our models to be</a:t>
            </a:r>
            <a:r>
              <a:rPr lang="en-US" b="1">
                <a:ea typeface="+mn-lt"/>
                <a:cs typeface="+mn-lt"/>
              </a:rPr>
              <a:t> flexible and adaptive to new domains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Ideally, we want to have a model which can be easily plugged into existing neural architecture trained for a specific task, without wasting training time!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F490F-7862-4E15-87E2-FD4AC78A7ED7}"/>
              </a:ext>
            </a:extLst>
          </p:cNvPr>
          <p:cNvSpPr txBox="1"/>
          <p:nvPr/>
        </p:nvSpPr>
        <p:spPr>
          <a:xfrm>
            <a:off x="834656" y="5131981"/>
            <a:ext cx="100176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Our goal: </a:t>
            </a:r>
            <a:r>
              <a:rPr lang="en-US" sz="2800" b="1"/>
              <a:t>context-sensitive embeddings </a:t>
            </a:r>
            <a:r>
              <a:rPr lang="en-US" sz="2800"/>
              <a:t>&amp;</a:t>
            </a:r>
            <a:r>
              <a:rPr lang="en-US" sz="2800" b="1"/>
              <a:t> transfer learning</a:t>
            </a:r>
            <a:r>
              <a:rPr lang="en-US" sz="2800"/>
              <a:t>!​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30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C82B-2A85-418A-A9AC-59F9F66E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Extraction of Word 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71853-813C-4201-9B45-DD33D5FAD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93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We can take into account the surrounding words for the embedding!</a:t>
            </a:r>
            <a:endParaRPr lang="de-DE">
              <a:ea typeface="+mn-lt"/>
              <a:cs typeface="Calibri" panose="020F0502020204030204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810F9A-84A2-4687-9DBC-EAE823EA4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2490251"/>
            <a:ext cx="7855526" cy="32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771D-907C-47DB-A229-1892934A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Character-Level LM – Forward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4731F-62A6-4F0E-A954-ACFDCEEEF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22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Goal: </a:t>
            </a:r>
            <a:r>
              <a:rPr lang="de-DE" err="1">
                <a:ea typeface="+mn-lt"/>
                <a:cs typeface="+mn-lt"/>
              </a:rPr>
              <a:t>Estimate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probability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distribution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over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sequences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characters</a:t>
            </a:r>
            <a:r>
              <a:rPr lang="de-DE">
                <a:ea typeface="+mn-lt"/>
                <a:cs typeface="+mn-lt"/>
              </a:rPr>
              <a:t>:</a:t>
            </a: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by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learning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conditional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probability</a:t>
            </a:r>
            <a:r>
              <a:rPr lang="de-DE">
                <a:ea typeface="+mn-lt"/>
                <a:cs typeface="+mn-lt"/>
              </a:rPr>
              <a:t> P(x</a:t>
            </a:r>
            <a:r>
              <a:rPr lang="de-DE" baseline="-25000">
                <a:ea typeface="+mn-lt"/>
                <a:cs typeface="+mn-lt"/>
              </a:rPr>
              <a:t>t</a:t>
            </a:r>
            <a:r>
              <a:rPr lang="de-DE">
                <a:ea typeface="+mn-lt"/>
                <a:cs typeface="+mn-lt"/>
              </a:rPr>
              <a:t>|x</a:t>
            </a:r>
            <a:r>
              <a:rPr lang="de-DE" baseline="-25000">
                <a:ea typeface="+mn-lt"/>
                <a:cs typeface="+mn-lt"/>
              </a:rPr>
              <a:t>0:t-1</a:t>
            </a:r>
            <a:r>
              <a:rPr lang="de-DE">
                <a:ea typeface="+mn-lt"/>
                <a:cs typeface="+mn-lt"/>
              </a:rPr>
              <a:t>):</a:t>
            </a: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where</a:t>
            </a:r>
            <a:r>
              <a:rPr lang="de-DE">
                <a:ea typeface="+mn-lt"/>
                <a:cs typeface="+mn-lt"/>
              </a:rPr>
              <a:t> θ </a:t>
            </a:r>
            <a:r>
              <a:rPr lang="de-DE" err="1">
                <a:ea typeface="+mn-lt"/>
                <a:cs typeface="+mn-lt"/>
              </a:rPr>
              <a:t>designates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model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parameters</a:t>
            </a:r>
            <a:r>
              <a:rPr lang="de-DE">
                <a:ea typeface="+mn-lt"/>
                <a:cs typeface="+mn-lt"/>
              </a:rPr>
              <a:t> (</a:t>
            </a:r>
            <a:r>
              <a:rPr lang="de-DE" err="1">
                <a:ea typeface="+mn-lt"/>
                <a:cs typeface="+mn-lt"/>
              </a:rPr>
              <a:t>weights</a:t>
            </a:r>
            <a:r>
              <a:rPr lang="de-DE">
                <a:ea typeface="+mn-lt"/>
                <a:cs typeface="+mn-lt"/>
              </a:rPr>
              <a:t> V and </a:t>
            </a:r>
            <a:r>
              <a:rPr lang="de-DE" err="1">
                <a:ea typeface="+mn-lt"/>
                <a:cs typeface="+mn-lt"/>
              </a:rPr>
              <a:t>bias</a:t>
            </a:r>
            <a:r>
              <a:rPr lang="de-DE">
                <a:ea typeface="+mn-lt"/>
                <a:cs typeface="+mn-lt"/>
              </a:rPr>
              <a:t> b) 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RNN and </a:t>
            </a:r>
            <a:r>
              <a:rPr lang="de-DE" err="1">
                <a:ea typeface="+mn-lt"/>
                <a:cs typeface="+mn-lt"/>
              </a:rPr>
              <a:t>h</a:t>
            </a:r>
            <a:r>
              <a:rPr lang="de-DE" baseline="-25000" err="1">
                <a:ea typeface="+mn-lt"/>
                <a:cs typeface="+mn-lt"/>
              </a:rPr>
              <a:t>t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designates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past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of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character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sequence</a:t>
            </a:r>
            <a:r>
              <a:rPr lang="de-DE">
                <a:ea typeface="+mn-lt"/>
                <a:cs typeface="+mn-lt"/>
              </a:rPr>
              <a:t>.</a:t>
            </a:r>
            <a:endParaRPr lang="de-DE" baseline="-25000"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AEACAE-9A37-4D81-8882-EAF1924A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302" y="2343705"/>
            <a:ext cx="3417155" cy="93954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05189D7-1461-4F06-B37A-694DC28F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53" y="4157712"/>
            <a:ext cx="3340202" cy="9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82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5E61-49A6-4346-9452-2CE6F7F9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Character-Level LM – Forward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8C01-095A-4F1C-BC87-E970BF730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825625"/>
            <a:ext cx="1116169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ea typeface="+mn-lt"/>
                <a:cs typeface="+mn-lt"/>
              </a:rPr>
              <a:t>h</a:t>
            </a:r>
            <a:r>
              <a:rPr lang="de-DE" baseline="-25000" err="1">
                <a:ea typeface="+mn-lt"/>
                <a:cs typeface="+mn-lt"/>
              </a:rPr>
              <a:t>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computed</a:t>
            </a:r>
            <a:r>
              <a:rPr lang="de-DE" dirty="0">
                <a:cs typeface="Calibri"/>
              </a:rPr>
              <a:t> </a:t>
            </a:r>
            <a:r>
              <a:rPr lang="de-DE" err="1">
                <a:cs typeface="Calibri"/>
              </a:rPr>
              <a:t>until</a:t>
            </a:r>
            <a:r>
              <a:rPr lang="de-DE" dirty="0">
                <a:cs typeface="Calibri"/>
              </a:rPr>
              <a:t> </a:t>
            </a:r>
            <a:r>
              <a:rPr lang="de-DE">
                <a:ea typeface="+mn-lt"/>
                <a:cs typeface="+mn-lt"/>
              </a:rPr>
              <a:t>character x</a:t>
            </a:r>
            <a:r>
              <a:rPr lang="de-DE" baseline="-25000">
                <a:ea typeface="+mn-lt"/>
                <a:cs typeface="+mn-lt"/>
              </a:rPr>
              <a:t>t-1 </a:t>
            </a:r>
            <a:r>
              <a:rPr lang="de-DE" err="1">
                <a:ea typeface="+mn-lt"/>
                <a:cs typeface="+mn-lt"/>
              </a:rPr>
              <a:t>by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applying</a:t>
            </a:r>
            <a:r>
              <a:rPr lang="de-DE">
                <a:cs typeface="Calibri"/>
              </a:rPr>
              <a:t> a </a:t>
            </a:r>
            <a:r>
              <a:rPr lang="de-DE" err="1">
                <a:cs typeface="Calibri"/>
              </a:rPr>
              <a:t>function</a:t>
            </a:r>
            <a:r>
              <a:rPr lang="de-DE">
                <a:cs typeface="Calibri"/>
              </a:rPr>
              <a:t> f </a:t>
            </a:r>
            <a:r>
              <a:rPr lang="de-DE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>
                <a:cs typeface="Calibri"/>
              </a:rPr>
              <a:t>the previous character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>
                <a:cs typeface="Calibri"/>
              </a:rPr>
              <a:t>x</a:t>
            </a:r>
            <a:r>
              <a:rPr lang="de-DE" baseline="-25000">
                <a:cs typeface="Calibri"/>
              </a:rPr>
              <a:t>t-1</a:t>
            </a:r>
            <a:r>
              <a:rPr lang="de-DE">
                <a:cs typeface="Calibri"/>
              </a:rPr>
              <a:t>, </a:t>
            </a:r>
            <a:r>
              <a:rPr lang="de-DE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past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sequence</a:t>
            </a:r>
            <a:r>
              <a:rPr lang="de-DE" dirty="0">
                <a:cs typeface="Calibri"/>
              </a:rPr>
              <a:t> </a:t>
            </a:r>
            <a:r>
              <a:rPr lang="de-DE">
                <a:ea typeface="+mn-lt"/>
                <a:cs typeface="+mn-lt"/>
              </a:rPr>
              <a:t>h</a:t>
            </a:r>
            <a:r>
              <a:rPr lang="de-DE" baseline="-25000">
                <a:ea typeface="+mn-lt"/>
                <a:cs typeface="+mn-lt"/>
              </a:rPr>
              <a:t>t-1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>
                <a:cs typeface="Calibri"/>
              </a:rPr>
              <a:t>and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 LSTM </a:t>
            </a:r>
            <a:r>
              <a:rPr lang="de-DE" err="1">
                <a:cs typeface="Calibri"/>
              </a:rPr>
              <a:t>memory</a:t>
            </a:r>
            <a:r>
              <a:rPr lang="de-DE" dirty="0">
                <a:cs typeface="Calibri"/>
              </a:rPr>
              <a:t> </a:t>
            </a:r>
            <a:r>
              <a:rPr lang="de-DE" err="1">
                <a:cs typeface="Calibri"/>
              </a:rPr>
              <a:t>cell</a:t>
            </a:r>
            <a:r>
              <a:rPr lang="de-DE" dirty="0">
                <a:ea typeface="+mn-lt"/>
                <a:cs typeface="+mn-lt"/>
              </a:rPr>
              <a:t> c</a:t>
            </a:r>
            <a:r>
              <a:rPr lang="de-DE" baseline="-25000" dirty="0">
                <a:ea typeface="+mn-lt"/>
                <a:cs typeface="+mn-lt"/>
              </a:rPr>
              <a:t>t-1</a:t>
            </a:r>
          </a:p>
          <a:p>
            <a:endParaRPr lang="de-DE" baseline="-25000">
              <a:cs typeface="Calibri" panose="020F0502020204030204"/>
            </a:endParaRPr>
          </a:p>
          <a:p>
            <a:pPr marL="0" indent="0">
              <a:buNone/>
            </a:pPr>
            <a:endParaRPr lang="de-DE" baseline="-25000">
              <a:cs typeface="Calibri" panose="020F0502020204030204"/>
            </a:endParaRPr>
          </a:p>
          <a:p>
            <a:r>
              <a:rPr lang="de-DE" baseline="-25000">
                <a:ea typeface="+mn-lt"/>
                <a:cs typeface="+mn-lt"/>
              </a:rPr>
              <a:t>The </a:t>
            </a:r>
            <a:r>
              <a:rPr lang="de-DE" baseline="-25000" err="1">
                <a:ea typeface="+mn-lt"/>
                <a:cs typeface="+mn-lt"/>
              </a:rPr>
              <a:t>likelihood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of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every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character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is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calculated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with</a:t>
            </a:r>
            <a:r>
              <a:rPr lang="de-DE" baseline="-25000" dirty="0">
                <a:ea typeface="+mn-lt"/>
                <a:cs typeface="+mn-lt"/>
              </a:rPr>
              <a:t> </a:t>
            </a:r>
            <a:r>
              <a:rPr lang="de-DE" baseline="-25000" err="1">
                <a:ea typeface="+mn-lt"/>
                <a:cs typeface="+mn-lt"/>
              </a:rPr>
              <a:t>softmax</a:t>
            </a:r>
            <a:r>
              <a:rPr lang="de-DE" baseline="-25000">
                <a:ea typeface="+mn-lt"/>
                <a:cs typeface="+mn-lt"/>
              </a:rPr>
              <a:t>:</a:t>
            </a:r>
            <a:br>
              <a:rPr lang="de-DE" baseline="-25000" dirty="0">
                <a:cs typeface="Calibri" panose="020F0502020204030204"/>
              </a:rPr>
            </a:br>
            <a:endParaRPr lang="de-DE" baseline="-25000">
              <a:cs typeface="Calibri" panose="020F0502020204030204"/>
            </a:endParaRPr>
          </a:p>
        </p:txBody>
      </p:sp>
      <p:pic>
        <p:nvPicPr>
          <p:cNvPr id="4" name="Picture 4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9586CD56-0108-456C-A1D4-D15BE10A0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7" b="50000"/>
          <a:stretch/>
        </p:blipFill>
        <p:spPr>
          <a:xfrm>
            <a:off x="3425424" y="3215141"/>
            <a:ext cx="4869064" cy="585429"/>
          </a:xfrm>
          <a:prstGeom prst="rect">
            <a:avLst/>
          </a:prstGeom>
        </p:spPr>
      </p:pic>
      <p:pic>
        <p:nvPicPr>
          <p:cNvPr id="6" name="Picture 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2CD3D643-A44A-462D-A943-568EB6D3C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978" y="4441589"/>
            <a:ext cx="4601496" cy="14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00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B825-B6EA-4CC2-A041-D4516A40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Character-Level LM – </a:t>
            </a:r>
            <a:r>
              <a:rPr lang="de-DE" err="1">
                <a:ea typeface="+mj-lt"/>
                <a:cs typeface="+mj-lt"/>
              </a:rPr>
              <a:t>Backward</a:t>
            </a:r>
            <a:r>
              <a:rPr lang="de-DE">
                <a:ea typeface="+mj-lt"/>
                <a:cs typeface="+mj-lt"/>
              </a:rPr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9BF5-976D-4420-A3E9-6DAD67AE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23" y="1690431"/>
            <a:ext cx="109949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The</a:t>
            </a:r>
            <a:r>
              <a:rPr lang="de-DE">
                <a:ea typeface="+mn-lt"/>
                <a:cs typeface="+mn-lt"/>
              </a:rPr>
              <a:t> backward model P</a:t>
            </a:r>
            <a:r>
              <a:rPr lang="de-DE" baseline="30000">
                <a:ea typeface="+mn-lt"/>
                <a:cs typeface="+mn-lt"/>
              </a:rPr>
              <a:t>b</a:t>
            </a:r>
            <a:r>
              <a:rPr lang="de-DE">
                <a:ea typeface="+mn-lt"/>
                <a:cs typeface="+mn-lt"/>
              </a:rPr>
              <a:t>(x</a:t>
            </a:r>
            <a:r>
              <a:rPr lang="de-DE" baseline="-25000">
                <a:ea typeface="+mn-lt"/>
                <a:cs typeface="+mn-lt"/>
              </a:rPr>
              <a:t>t</a:t>
            </a:r>
            <a:r>
              <a:rPr lang="de-DE">
                <a:ea typeface="+mn-lt"/>
                <a:cs typeface="+mn-lt"/>
              </a:rPr>
              <a:t>|x</a:t>
            </a:r>
            <a:r>
              <a:rPr lang="de-DE" baseline="-25000">
                <a:ea typeface="+mn-lt"/>
                <a:cs typeface="+mn-lt"/>
              </a:rPr>
              <a:t>0:t-1</a:t>
            </a:r>
            <a:r>
              <a:rPr lang="de-DE">
                <a:ea typeface="+mn-lt"/>
                <a:cs typeface="+mn-lt"/>
              </a:rPr>
              <a:t>) operates the same in reverse:</a:t>
            </a:r>
            <a:br>
              <a:rPr lang="de-DE">
                <a:ea typeface="+mn-lt"/>
                <a:cs typeface="+mn-lt"/>
              </a:rPr>
            </a:br>
            <a:br>
              <a:rPr lang="de-DE">
                <a:ea typeface="+mn-lt"/>
                <a:cs typeface="+mn-lt"/>
              </a:rPr>
            </a:b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62F047D-DA59-4B5A-B3ED-7C48F441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" r="257" b="28235"/>
          <a:stretch/>
        </p:blipFill>
        <p:spPr>
          <a:xfrm>
            <a:off x="3114368" y="2537720"/>
            <a:ext cx="5576165" cy="1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6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5BC5-966E-45AD-B5BA-D4A4565B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Extraction</a:t>
            </a:r>
            <a:r>
              <a:rPr lang="de-DE">
                <a:cs typeface="Calibri Light"/>
              </a:rPr>
              <a:t> </a:t>
            </a:r>
            <a:r>
              <a:rPr lang="de-DE" err="1">
                <a:cs typeface="Calibri Light"/>
              </a:rPr>
              <a:t>of</a:t>
            </a:r>
            <a:r>
              <a:rPr lang="de-DE">
                <a:cs typeface="Calibri Light"/>
              </a:rPr>
              <a:t> Word </a:t>
            </a:r>
            <a:r>
              <a:rPr lang="de-DE" err="1">
                <a:cs typeface="Calibri Light"/>
              </a:rPr>
              <a:t>Embeddings</a:t>
            </a:r>
            <a:endParaRPr lang="de-D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5F8E-C769-4ADA-9AD0-DBE6EBC7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819"/>
            <a:ext cx="10515600" cy="4916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The final word embedding w consists of a concatenation of these hidden states:</a:t>
            </a:r>
            <a:br>
              <a:rPr lang="de-DE">
                <a:cs typeface="Calibri"/>
              </a:rPr>
            </a:br>
            <a:br>
              <a:rPr lang="de-DE">
                <a:cs typeface="Calibri"/>
              </a:rPr>
            </a:br>
            <a:br>
              <a:rPr lang="de-DE">
                <a:cs typeface="Calibri"/>
              </a:rPr>
            </a:br>
            <a:r>
              <a:rPr lang="de-DE">
                <a:cs typeface="Calibri"/>
              </a:rPr>
              <a:t>where </a:t>
            </a:r>
            <a:r>
              <a:rPr lang="de-DE" b="1">
                <a:ea typeface="+mn-lt"/>
                <a:cs typeface="+mn-lt"/>
              </a:rPr>
              <a:t>h</a:t>
            </a:r>
            <a:r>
              <a:rPr lang="de-DE" b="1" baseline="30000">
                <a:ea typeface="+mn-lt"/>
                <a:cs typeface="+mn-lt"/>
              </a:rPr>
              <a:t>f</a:t>
            </a:r>
            <a:r>
              <a:rPr lang="de-DE" baseline="30000">
                <a:ea typeface="+mn-lt"/>
                <a:cs typeface="+mn-lt"/>
              </a:rPr>
              <a:t> </a:t>
            </a:r>
            <a:r>
              <a:rPr lang="de-DE">
                <a:cs typeface="Calibri"/>
              </a:rPr>
              <a:t>designates the hidden state </a:t>
            </a:r>
            <a:r>
              <a:rPr lang="de-DE">
                <a:ea typeface="+mn-lt"/>
                <a:cs typeface="+mn-lt"/>
              </a:rPr>
              <a:t>after the last character</a:t>
            </a:r>
            <a:r>
              <a:rPr lang="de-DE">
                <a:cs typeface="Calibri"/>
              </a:rPr>
              <a:t> and </a:t>
            </a:r>
            <a:r>
              <a:rPr lang="de-DE">
                <a:ea typeface="+mn-lt"/>
                <a:cs typeface="+mn-lt"/>
              </a:rPr>
              <a:t>captures syntactic-semantic information from the sentence beginning until</a:t>
            </a:r>
            <a:r>
              <a:rPr lang="de-DE">
                <a:cs typeface="Calibri"/>
              </a:rPr>
              <a:t> this </a:t>
            </a:r>
            <a:r>
              <a:rPr lang="de-DE">
                <a:ea typeface="+mn-lt"/>
                <a:cs typeface="+mn-lt"/>
              </a:rPr>
              <a:t>character </a:t>
            </a:r>
            <a:br>
              <a:rPr lang="de-DE">
                <a:ea typeface="+mn-lt"/>
                <a:cs typeface="+mn-lt"/>
              </a:rPr>
            </a:br>
            <a:r>
              <a:rPr lang="de-DE" b="1">
                <a:ea typeface="+mn-lt"/>
                <a:cs typeface="+mn-lt"/>
              </a:rPr>
              <a:t>h</a:t>
            </a:r>
            <a:r>
              <a:rPr lang="de-DE" b="1" baseline="30000">
                <a:ea typeface="+mn-lt"/>
                <a:cs typeface="+mn-lt"/>
              </a:rPr>
              <a:t>b</a:t>
            </a:r>
            <a:r>
              <a:rPr lang="de-DE" b="1">
                <a:cs typeface="Calibri"/>
              </a:rPr>
              <a:t> </a:t>
            </a:r>
            <a:r>
              <a:rPr lang="de-DE">
                <a:cs typeface="Calibri"/>
              </a:rPr>
              <a:t>designates the hidden state </a:t>
            </a:r>
            <a:r>
              <a:rPr lang="de-DE">
                <a:ea typeface="+mn-lt"/>
                <a:cs typeface="+mn-lt"/>
              </a:rPr>
              <a:t>before the first character and captures syntactic-semantic information of the sentence </a:t>
            </a:r>
            <a:r>
              <a:rPr lang="de-DE">
                <a:cs typeface="Calibri"/>
              </a:rPr>
              <a:t>from the end of the sentence until this character.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</p:txBody>
      </p:sp>
      <p:pic>
        <p:nvPicPr>
          <p:cNvPr id="4" name="Picture 4" descr="Ein Bild, das Objekt, Antenne enthält.&#10;&#10;Mit sehr hoher Zuverlässigkeit generierte Beschreibung">
            <a:extLst>
              <a:ext uri="{FF2B5EF4-FFF2-40B4-BE49-F238E27FC236}">
                <a16:creationId xmlns:a16="http://schemas.microsoft.com/office/drawing/2014/main" id="{BE3AA1B4-3DCA-4470-8ECA-A4185D0B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065503"/>
            <a:ext cx="3468329" cy="9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17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EE2B-2E30-42E4-8429-1CC0BC8D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Sequence Labelling Model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3F8E3-2B3E-4686-B97F-458D0EF5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06" y="1518367"/>
            <a:ext cx="11203857" cy="4769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The </a:t>
            </a:r>
            <a:r>
              <a:rPr lang="de-DE" err="1">
                <a:cs typeface="Calibri"/>
              </a:rPr>
              <a:t>retrieved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input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 a </a:t>
            </a:r>
            <a:r>
              <a:rPr lang="de-DE" err="1">
                <a:cs typeface="Calibri"/>
              </a:rPr>
              <a:t>BiLSTM</a:t>
            </a:r>
            <a:r>
              <a:rPr lang="de-DE">
                <a:cs typeface="Calibri"/>
              </a:rPr>
              <a:t>.</a:t>
            </a:r>
          </a:p>
          <a:p>
            <a:r>
              <a:rPr lang="de-DE">
                <a:cs typeface="Calibri"/>
              </a:rPr>
              <a:t>The </a:t>
            </a:r>
            <a:r>
              <a:rPr lang="de-DE" err="1">
                <a:cs typeface="Calibri"/>
              </a:rPr>
              <a:t>forward</a:t>
            </a:r>
            <a:r>
              <a:rPr lang="de-DE">
                <a:cs typeface="Calibri"/>
              </a:rPr>
              <a:t> </a:t>
            </a:r>
            <a:r>
              <a:rPr lang="de-DE" err="1">
                <a:ea typeface="+mn-lt"/>
                <a:cs typeface="+mn-lt"/>
              </a:rPr>
              <a:t>r</a:t>
            </a:r>
            <a:r>
              <a:rPr lang="de-DE" baseline="-25000" err="1">
                <a:ea typeface="+mn-lt"/>
                <a:cs typeface="+mn-lt"/>
              </a:rPr>
              <a:t>i</a:t>
            </a:r>
            <a:r>
              <a:rPr lang="de-DE" baseline="30000" err="1">
                <a:ea typeface="+mn-lt"/>
                <a:cs typeface="+mn-lt"/>
              </a:rPr>
              <a:t>f</a:t>
            </a:r>
            <a:r>
              <a:rPr lang="de-DE" baseline="30000">
                <a:ea typeface="+mn-lt"/>
                <a:cs typeface="+mn-lt"/>
              </a:rPr>
              <a:t> </a:t>
            </a:r>
            <a:r>
              <a:rPr lang="de-DE">
                <a:cs typeface="Calibri"/>
              </a:rPr>
              <a:t>and </a:t>
            </a:r>
            <a:r>
              <a:rPr lang="de-DE" err="1">
                <a:cs typeface="Calibri"/>
              </a:rPr>
              <a:t>backward</a:t>
            </a:r>
            <a:r>
              <a:rPr lang="de-DE">
                <a:cs typeface="Calibri"/>
              </a:rPr>
              <a:t> </a:t>
            </a:r>
            <a:r>
              <a:rPr lang="de-DE" err="1">
                <a:ea typeface="+mn-lt"/>
                <a:cs typeface="+mn-lt"/>
              </a:rPr>
              <a:t>r</a:t>
            </a:r>
            <a:r>
              <a:rPr lang="de-DE" baseline="-25000" err="1">
                <a:ea typeface="+mn-lt"/>
                <a:cs typeface="+mn-lt"/>
              </a:rPr>
              <a:t>i</a:t>
            </a:r>
            <a:r>
              <a:rPr lang="de-DE" baseline="30000" err="1">
                <a:ea typeface="+mn-lt"/>
                <a:cs typeface="+mn-lt"/>
              </a:rPr>
              <a:t>b</a:t>
            </a:r>
            <a:r>
              <a:rPr lang="de-DE" baseline="30000">
                <a:ea typeface="+mn-lt"/>
                <a:cs typeface="+mn-lt"/>
              </a:rPr>
              <a:t> </a:t>
            </a:r>
            <a:r>
              <a:rPr lang="de-DE" err="1">
                <a:cs typeface="Calibri"/>
              </a:rPr>
              <a:t>output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states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from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BiLSTM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concatenated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to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r</a:t>
            </a:r>
            <a:r>
              <a:rPr lang="de-DE" baseline="-25000" err="1">
                <a:ea typeface="+mn-lt"/>
                <a:cs typeface="+mn-lt"/>
              </a:rPr>
              <a:t>i</a:t>
            </a:r>
            <a:r>
              <a:rPr lang="de-DE">
                <a:cs typeface="Calibri"/>
              </a:rPr>
              <a:t>:</a:t>
            </a:r>
          </a:p>
          <a:p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r>
              <a:rPr lang="de-DE" err="1">
                <a:cs typeface="Calibri"/>
              </a:rPr>
              <a:t>Serves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input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into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CRF </a:t>
            </a:r>
            <a:r>
              <a:rPr lang="de-DE" err="1">
                <a:cs typeface="Calibri"/>
              </a:rPr>
              <a:t>to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calculate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final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probability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over</a:t>
            </a:r>
            <a:r>
              <a:rPr lang="de-DE">
                <a:cs typeface="Calibri"/>
              </a:rPr>
              <a:t> possible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labels</a:t>
            </a:r>
            <a:r>
              <a:rPr lang="de-DE">
                <a:cs typeface="Calibri"/>
              </a:rPr>
              <a:t> y:</a:t>
            </a:r>
            <a:br>
              <a:rPr lang="de-DE">
                <a:cs typeface="Calibri"/>
              </a:rPr>
            </a:br>
            <a:endParaRPr lang="de-DE">
              <a:cs typeface="Calibri"/>
            </a:endParaRPr>
          </a:p>
        </p:txBody>
      </p:sp>
      <p:pic>
        <p:nvPicPr>
          <p:cNvPr id="4" name="Picture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A83C5C1B-BDC7-475C-9311-C405D5D5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917" y="2459489"/>
            <a:ext cx="2583426" cy="14351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492B8F-7F53-476E-9A3A-A5CFEB2A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69" y="4832314"/>
            <a:ext cx="3923069" cy="1667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F2606-E08F-4E47-820F-4E8E455511D1}"/>
              </a:ext>
            </a:extLst>
          </p:cNvPr>
          <p:cNvSpPr txBox="1"/>
          <p:nvPr/>
        </p:nvSpPr>
        <p:spPr>
          <a:xfrm>
            <a:off x="705465" y="3827206"/>
            <a:ext cx="10695037" cy="267765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800" err="1"/>
              <a:t>Or</a:t>
            </a:r>
            <a:r>
              <a:rPr lang="de-DE" sz="2800"/>
              <a:t> </a:t>
            </a:r>
            <a:r>
              <a:rPr lang="de-DE" sz="2800" err="1"/>
              <a:t>as</a:t>
            </a:r>
            <a:r>
              <a:rPr lang="de-DE" sz="2800"/>
              <a:t> </a:t>
            </a:r>
            <a:r>
              <a:rPr lang="de-DE" sz="2800" err="1"/>
              <a:t>input</a:t>
            </a:r>
            <a:r>
              <a:rPr lang="de-DE" sz="2800"/>
              <a:t> </a:t>
            </a:r>
            <a:r>
              <a:rPr lang="de-DE" sz="2800" err="1"/>
              <a:t>the</a:t>
            </a:r>
            <a:r>
              <a:rPr lang="de-DE" sz="2800"/>
              <a:t> a simple FFN:</a:t>
            </a:r>
            <a:br>
              <a:rPr lang="de-DE" sz="2800">
                <a:cs typeface="Calibri"/>
              </a:rPr>
            </a:br>
            <a:br>
              <a:rPr lang="de-DE" sz="2800">
                <a:cs typeface="Calibri"/>
              </a:rPr>
            </a:br>
            <a:r>
              <a:rPr lang="de-DE" sz="2800" err="1">
                <a:cs typeface="Calibri"/>
              </a:rPr>
              <a:t>where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the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label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is</a:t>
            </a:r>
            <a:r>
              <a:rPr lang="de-DE" sz="2800">
                <a:cs typeface="Calibri"/>
              </a:rPr>
              <a:t> </a:t>
            </a:r>
            <a:r>
              <a:rPr lang="de-DE" sz="2800" err="1">
                <a:cs typeface="Calibri"/>
              </a:rPr>
              <a:t>then</a:t>
            </a:r>
            <a:r>
              <a:rPr lang="de-DE" sz="2800">
                <a:cs typeface="Calibri"/>
              </a:rPr>
              <a:t> </a:t>
            </a:r>
            <a:r>
              <a:rPr lang="de-DE" sz="2800" err="1">
                <a:cs typeface="Calibri"/>
              </a:rPr>
              <a:t>predicted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by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softmax</a:t>
            </a:r>
            <a:r>
              <a:rPr lang="de-DE" sz="2800">
                <a:cs typeface="Calibri"/>
              </a:rPr>
              <a:t>:</a:t>
            </a:r>
            <a:br>
              <a:rPr lang="de-DE" sz="2800">
                <a:cs typeface="Calibri"/>
              </a:rPr>
            </a:br>
            <a:br>
              <a:rPr lang="de-DE" sz="2800">
                <a:cs typeface="Calibri"/>
              </a:rPr>
            </a:br>
            <a:endParaRPr lang="de-DE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de-DE" sz="2800">
              <a:cs typeface="Calibri"/>
            </a:endParaRPr>
          </a:p>
        </p:txBody>
      </p:sp>
      <p:pic>
        <p:nvPicPr>
          <p:cNvPr id="9" name="Picture 9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5FAF5B04-8628-483A-B5F2-2064361C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44" y="3827675"/>
            <a:ext cx="2743200" cy="68119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4D059CB-D1CE-4DAC-8FB5-D34403003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89" b="12727"/>
          <a:stretch/>
        </p:blipFill>
        <p:spPr>
          <a:xfrm>
            <a:off x="3556819" y="5328351"/>
            <a:ext cx="4488070" cy="7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1C0A-2C58-4091-970B-35CB4B44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Experiments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5216-30E7-461C-9725-C84387F1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173"/>
            <a:ext cx="10515600" cy="4825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err="1">
                <a:cs typeface="Calibri"/>
              </a:rPr>
              <a:t>Variations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contextual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string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and </a:t>
            </a:r>
            <a:r>
              <a:rPr lang="de-DE" err="1">
                <a:cs typeface="Calibri"/>
              </a:rPr>
              <a:t>other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baseline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were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used</a:t>
            </a:r>
            <a:r>
              <a:rPr lang="de-DE">
                <a:cs typeface="Calibri"/>
              </a:rPr>
              <a:t> on 4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labelling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tasks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using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BiLSTM</a:t>
            </a:r>
            <a:r>
              <a:rPr lang="de-DE">
                <a:cs typeface="Calibri"/>
              </a:rPr>
              <a:t>-CRF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labelling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model</a:t>
            </a:r>
            <a:r>
              <a:rPr lang="de-DE">
                <a:cs typeface="Calibri"/>
              </a:rPr>
              <a:t>: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de-DE" sz="2600" err="1">
                <a:cs typeface="Calibri"/>
              </a:rPr>
              <a:t>Named</a:t>
            </a:r>
            <a:r>
              <a:rPr lang="de-DE" sz="2600">
                <a:cs typeface="Calibri"/>
              </a:rPr>
              <a:t> Entity Recognition (NER) in German Text</a:t>
            </a:r>
          </a:p>
          <a:p>
            <a:pPr lvl="1">
              <a:lnSpc>
                <a:spcPct val="150000"/>
              </a:lnSpc>
            </a:pPr>
            <a:r>
              <a:rPr lang="de-DE" sz="2600" err="1">
                <a:cs typeface="Calibri"/>
              </a:rPr>
              <a:t>Named</a:t>
            </a:r>
            <a:r>
              <a:rPr lang="de-DE" sz="2600">
                <a:cs typeface="Calibri"/>
              </a:rPr>
              <a:t> Entity Recognition (NER) in English Text</a:t>
            </a:r>
          </a:p>
          <a:p>
            <a:pPr lvl="1">
              <a:lnSpc>
                <a:spcPct val="150000"/>
              </a:lnSpc>
            </a:pPr>
            <a:r>
              <a:rPr lang="de-DE" sz="2600">
                <a:cs typeface="Calibri"/>
              </a:rPr>
              <a:t>Chunking</a:t>
            </a:r>
          </a:p>
          <a:p>
            <a:pPr lvl="1">
              <a:lnSpc>
                <a:spcPct val="150000"/>
              </a:lnSpc>
            </a:pPr>
            <a:r>
              <a:rPr lang="de-DE" sz="2600">
                <a:cs typeface="Calibri"/>
              </a:rPr>
              <a:t>POS-Tagging</a:t>
            </a:r>
          </a:p>
          <a:p>
            <a:pPr lvl="1">
              <a:lnSpc>
                <a:spcPct val="150000"/>
              </a:lnSpc>
            </a:pPr>
            <a:endParaRPr lang="de-DE">
              <a:cs typeface="Calibri"/>
            </a:endParaRPr>
          </a:p>
          <a:p>
            <a:pPr lvl="1">
              <a:lnSpc>
                <a:spcPct val="150000"/>
              </a:lnSpc>
            </a:pP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085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6971-8B08-4443-A9A3-87DE859D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202660"/>
          </a:xfrm>
        </p:spPr>
        <p:txBody>
          <a:bodyPr/>
          <a:lstStyle/>
          <a:p>
            <a:r>
              <a:rPr lang="de-DE" err="1">
                <a:cs typeface="Calibri Light"/>
              </a:rPr>
              <a:t>Compared</a:t>
            </a:r>
            <a:r>
              <a:rPr lang="de-DE">
                <a:cs typeface="Calibri Light"/>
              </a:rPr>
              <a:t> </a:t>
            </a:r>
            <a:r>
              <a:rPr lang="de-DE" err="1">
                <a:cs typeface="Calibri Light"/>
              </a:rPr>
              <a:t>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5DF37-2111-49EF-B5C3-CE1DB899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5582"/>
            <a:ext cx="5157787" cy="823912"/>
          </a:xfrm>
        </p:spPr>
        <p:txBody>
          <a:bodyPr/>
          <a:lstStyle/>
          <a:p>
            <a:r>
              <a:rPr lang="de-DE">
                <a:cs typeface="Calibri"/>
              </a:rPr>
              <a:t>Baselines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324A5-8209-4814-9DF9-CA40BE1F2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17" y="2210107"/>
            <a:ext cx="5157787" cy="36845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Classic </a:t>
            </a:r>
            <a:r>
              <a:rPr lang="de-DE" err="1">
                <a:cs typeface="Calibri"/>
              </a:rPr>
              <a:t>pre-trained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(</a:t>
            </a:r>
            <a:r>
              <a:rPr lang="de-DE" b="1">
                <a:cs typeface="Calibri"/>
              </a:rPr>
              <a:t>Huang </a:t>
            </a:r>
            <a:r>
              <a:rPr lang="de-DE">
                <a:cs typeface="Calibri"/>
              </a:rPr>
              <a:t>et al. 2015)</a:t>
            </a:r>
          </a:p>
          <a:p>
            <a:r>
              <a:rPr lang="de-DE">
                <a:cs typeface="Calibri"/>
              </a:rPr>
              <a:t>Task-</a:t>
            </a:r>
            <a:r>
              <a:rPr lang="de-DE" err="1">
                <a:cs typeface="Calibri"/>
              </a:rPr>
              <a:t>trained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features</a:t>
            </a:r>
            <a:r>
              <a:rPr lang="de-DE">
                <a:cs typeface="Calibri"/>
              </a:rPr>
              <a:t> (</a:t>
            </a:r>
            <a:r>
              <a:rPr lang="de-DE" b="1" err="1">
                <a:cs typeface="Calibri"/>
              </a:rPr>
              <a:t>Lample</a:t>
            </a:r>
            <a:r>
              <a:rPr lang="de-DE" b="1">
                <a:cs typeface="Calibri"/>
              </a:rPr>
              <a:t> </a:t>
            </a:r>
            <a:r>
              <a:rPr lang="de-DE">
                <a:cs typeface="Calibri"/>
              </a:rPr>
              <a:t>et al. 2016)</a:t>
            </a:r>
          </a:p>
          <a:p>
            <a:r>
              <a:rPr lang="de-DE" err="1">
                <a:cs typeface="Calibri"/>
              </a:rPr>
              <a:t>Pre-trained</a:t>
            </a:r>
            <a:r>
              <a:rPr lang="de-DE">
                <a:cs typeface="Calibri"/>
              </a:rPr>
              <a:t> contextual 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(</a:t>
            </a:r>
            <a:r>
              <a:rPr lang="de-DE" b="1">
                <a:cs typeface="Calibri"/>
              </a:rPr>
              <a:t>Peters </a:t>
            </a:r>
            <a:r>
              <a:rPr lang="de-DE">
                <a:cs typeface="Calibri"/>
              </a:rPr>
              <a:t>et al. 2018)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9F476-34B9-4942-A28E-60CB5F770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2679"/>
            <a:ext cx="5183188" cy="823912"/>
          </a:xfrm>
        </p:spPr>
        <p:txBody>
          <a:bodyPr/>
          <a:lstStyle/>
          <a:p>
            <a:r>
              <a:rPr lang="de-DE" err="1">
                <a:cs typeface="Calibri"/>
              </a:rPr>
              <a:t>Contextual</a:t>
            </a:r>
            <a:r>
              <a:rPr lang="de-DE">
                <a:cs typeface="Calibri"/>
              </a:rPr>
              <a:t> String </a:t>
            </a:r>
            <a:r>
              <a:rPr lang="de-DE" err="1">
                <a:cs typeface="Calibri"/>
              </a:rPr>
              <a:t>Embeddings</a:t>
            </a:r>
            <a:endParaRPr lang="de-DE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60FC8-6CA3-45D6-B877-CD29B1611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0136" y="2099494"/>
            <a:ext cx="5355252" cy="39549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err="1">
                <a:cs typeface="Calibri"/>
              </a:rPr>
              <a:t>Proposed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approach</a:t>
            </a:r>
          </a:p>
          <a:p>
            <a:r>
              <a:rPr lang="de-DE" err="1">
                <a:ea typeface="+mn-lt"/>
                <a:cs typeface="+mn-lt"/>
              </a:rPr>
              <a:t>Proposed</a:t>
            </a:r>
            <a:r>
              <a:rPr lang="de-DE" baseline="-25000" err="1">
                <a:ea typeface="+mn-lt"/>
                <a:cs typeface="+mn-lt"/>
              </a:rPr>
              <a:t>+word</a:t>
            </a:r>
            <a:r>
              <a:rPr lang="de-DE">
                <a:cs typeface="Calibri"/>
              </a:rPr>
              <a:t> (</a:t>
            </a:r>
            <a:r>
              <a:rPr lang="de-DE" err="1">
                <a:cs typeface="Calibri"/>
              </a:rPr>
              <a:t>concatenation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glove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)</a:t>
            </a:r>
          </a:p>
          <a:p>
            <a:r>
              <a:rPr lang="de-DE" err="1">
                <a:ea typeface="+mn-lt"/>
                <a:cs typeface="+mn-lt"/>
              </a:rPr>
              <a:t>Proposed</a:t>
            </a:r>
            <a:r>
              <a:rPr lang="de-DE" baseline="-25000" err="1">
                <a:ea typeface="+mn-lt"/>
                <a:cs typeface="+mn-lt"/>
              </a:rPr>
              <a:t>+char</a:t>
            </a:r>
            <a:r>
              <a:rPr lang="de-DE">
                <a:cs typeface="Calibri"/>
              </a:rPr>
              <a:t> (</a:t>
            </a:r>
            <a:r>
              <a:rPr lang="de-DE" err="1">
                <a:cs typeface="Calibri"/>
              </a:rPr>
              <a:t>concatenation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task-</a:t>
            </a:r>
            <a:r>
              <a:rPr lang="de-DE" err="1">
                <a:cs typeface="Calibri"/>
              </a:rPr>
              <a:t>trained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character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features</a:t>
            </a:r>
            <a:r>
              <a:rPr lang="de-DE">
                <a:cs typeface="Calibri"/>
              </a:rPr>
              <a:t>)</a:t>
            </a:r>
          </a:p>
          <a:p>
            <a:r>
              <a:rPr lang="de-DE" err="1">
                <a:ea typeface="+mn-lt"/>
                <a:cs typeface="+mn-lt"/>
              </a:rPr>
              <a:t>Proposed</a:t>
            </a:r>
            <a:r>
              <a:rPr lang="de-DE" baseline="-25000" err="1">
                <a:ea typeface="+mn-lt"/>
                <a:cs typeface="+mn-lt"/>
              </a:rPr>
              <a:t>+word+char</a:t>
            </a:r>
            <a:r>
              <a:rPr lang="de-DE">
                <a:cs typeface="Calibri"/>
              </a:rPr>
              <a:t> (</a:t>
            </a:r>
            <a:r>
              <a:rPr lang="de-DE" err="1">
                <a:cs typeface="Calibri"/>
              </a:rPr>
              <a:t>concatenation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 </a:t>
            </a:r>
            <a:r>
              <a:rPr lang="de-DE" err="1">
                <a:cs typeface="Calibri"/>
              </a:rPr>
              <a:t>pre-trained</a:t>
            </a:r>
            <a:r>
              <a:rPr lang="de-DE">
                <a:cs typeface="Calibri"/>
              </a:rPr>
              <a:t> and task-</a:t>
            </a:r>
            <a:r>
              <a:rPr lang="de-DE" err="1">
                <a:cs typeface="Calibri"/>
              </a:rPr>
              <a:t>trained</a:t>
            </a:r>
            <a:r>
              <a:rPr lang="de-DE">
                <a:cs typeface="Calibri"/>
              </a:rPr>
              <a:t>)</a:t>
            </a:r>
          </a:p>
          <a:p>
            <a:r>
              <a:rPr lang="de-DE" err="1">
                <a:ea typeface="+mn-lt"/>
                <a:cs typeface="+mn-lt"/>
              </a:rPr>
              <a:t>Proposed</a:t>
            </a:r>
            <a:r>
              <a:rPr lang="de-DE" baseline="-25000" err="1">
                <a:ea typeface="+mn-lt"/>
                <a:cs typeface="+mn-lt"/>
              </a:rPr>
              <a:t>+all</a:t>
            </a:r>
            <a:r>
              <a:rPr lang="de-DE">
                <a:cs typeface="Calibri"/>
              </a:rPr>
              <a:t> (</a:t>
            </a:r>
            <a:r>
              <a:rPr lang="de-DE" err="1">
                <a:cs typeface="Calibri"/>
              </a:rPr>
              <a:t>Concatenation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all </a:t>
            </a:r>
            <a:r>
              <a:rPr lang="de-DE" err="1">
                <a:cs typeface="Calibri"/>
              </a:rPr>
              <a:t>above</a:t>
            </a:r>
            <a:r>
              <a:rPr lang="de-DE">
                <a:cs typeface="Calibri"/>
              </a:rPr>
              <a:t>)</a:t>
            </a:r>
          </a:p>
          <a:p>
            <a:endParaRPr lang="de-DE">
              <a:cs typeface="Calibri"/>
            </a:endParaRPr>
          </a:p>
        </p:txBody>
      </p:sp>
      <p:pic>
        <p:nvPicPr>
          <p:cNvPr id="7" name="Picture 7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231E758C-A337-4036-A824-C6484D03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84" y="4998390"/>
            <a:ext cx="3111909" cy="12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1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E72B-0BE5-4A89-A597-2C2EC0A4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222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5E94-F345-4D0C-8FAC-76220767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174"/>
            <a:ext cx="10515600" cy="49044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b="1">
                <a:cs typeface="Calibri"/>
              </a:rPr>
              <a:t>LM:</a:t>
            </a:r>
            <a:endParaRPr lang="de-DE"/>
          </a:p>
          <a:p>
            <a:pPr lvl="1"/>
            <a:r>
              <a:rPr lang="de-DE" sz="2800" err="1">
                <a:cs typeface="Calibri"/>
              </a:rPr>
              <a:t>Stochastic</a:t>
            </a:r>
            <a:r>
              <a:rPr lang="de-DE" sz="2800">
                <a:cs typeface="Calibri"/>
              </a:rPr>
              <a:t> Gradient </a:t>
            </a:r>
            <a:r>
              <a:rPr lang="de-DE" sz="2800" err="1">
                <a:cs typeface="Calibri"/>
              </a:rPr>
              <a:t>Descent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with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learning</a:t>
            </a:r>
            <a:r>
              <a:rPr lang="de-DE" sz="2800">
                <a:cs typeface="Calibri"/>
              </a:rPr>
              <a:t> rate </a:t>
            </a:r>
            <a:r>
              <a:rPr lang="de-DE" sz="2800" err="1">
                <a:cs typeface="Calibri"/>
              </a:rPr>
              <a:t>of</a:t>
            </a:r>
            <a:r>
              <a:rPr lang="de-DE" sz="2800">
                <a:cs typeface="Calibri"/>
              </a:rPr>
              <a:t> 20.0, </a:t>
            </a:r>
            <a:r>
              <a:rPr lang="de-DE" sz="2800" err="1">
                <a:cs typeface="Calibri"/>
              </a:rPr>
              <a:t>batch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size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of</a:t>
            </a:r>
            <a:r>
              <a:rPr lang="de-DE" sz="2800">
                <a:cs typeface="Calibri"/>
              </a:rPr>
              <a:t> 100, </a:t>
            </a:r>
            <a:r>
              <a:rPr lang="de-DE" sz="2800" err="1">
                <a:cs typeface="Calibri"/>
              </a:rPr>
              <a:t>clipping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gradients</a:t>
            </a:r>
            <a:r>
              <a:rPr lang="de-DE" sz="2800">
                <a:cs typeface="Calibri"/>
              </a:rPr>
              <a:t> at 0.25 and </a:t>
            </a:r>
            <a:r>
              <a:rPr lang="de-DE" sz="2800" err="1">
                <a:cs typeface="Calibri"/>
              </a:rPr>
              <a:t>dropout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with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probability</a:t>
            </a:r>
            <a:r>
              <a:rPr lang="de-DE" sz="2800">
                <a:cs typeface="Calibri"/>
              </a:rPr>
              <a:t> 0.25</a:t>
            </a:r>
          </a:p>
          <a:p>
            <a:pPr lvl="1"/>
            <a:r>
              <a:rPr lang="de-DE" sz="2800">
                <a:cs typeface="Calibri"/>
              </a:rPr>
              <a:t>2048 LSTM </a:t>
            </a:r>
            <a:r>
              <a:rPr lang="de-DE" sz="2800" err="1">
                <a:cs typeface="Calibri"/>
              </a:rPr>
              <a:t>hidden</a:t>
            </a:r>
            <a:r>
              <a:rPr lang="de-DE" sz="2800">
                <a:cs typeface="Calibri"/>
              </a:rPr>
              <a:t> </a:t>
            </a:r>
            <a:r>
              <a:rPr lang="de-DE" sz="2800" err="1">
                <a:cs typeface="Calibri"/>
              </a:rPr>
              <a:t>states</a:t>
            </a:r>
            <a:endParaRPr lang="de-DE" sz="2800">
              <a:cs typeface="Calibri" panose="020F0502020204030204"/>
            </a:endParaRPr>
          </a:p>
          <a:p>
            <a:pPr lvl="1"/>
            <a:r>
              <a:rPr lang="de-DE" sz="2800">
                <a:cs typeface="Calibri" panose="020F0502020204030204"/>
              </a:rPr>
              <a:t>English </a:t>
            </a:r>
            <a:r>
              <a:rPr lang="de-DE" sz="2800" err="1">
                <a:cs typeface="Calibri" panose="020F0502020204030204"/>
              </a:rPr>
              <a:t>models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trained</a:t>
            </a:r>
            <a:r>
              <a:rPr lang="de-DE" sz="2800">
                <a:cs typeface="Calibri" panose="020F0502020204030204"/>
              </a:rPr>
              <a:t> on 1B </a:t>
            </a:r>
            <a:r>
              <a:rPr lang="de-DE" sz="2800" err="1">
                <a:cs typeface="Calibri" panose="020F0502020204030204"/>
              </a:rPr>
              <a:t>word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corpus</a:t>
            </a:r>
            <a:endParaRPr lang="de-DE" sz="2800">
              <a:cs typeface="Calibri" panose="020F0502020204030204"/>
            </a:endParaRPr>
          </a:p>
          <a:p>
            <a:pPr lvl="1"/>
            <a:r>
              <a:rPr lang="de-DE" sz="2800">
                <a:cs typeface="Calibri" panose="020F0502020204030204"/>
              </a:rPr>
              <a:t>German </a:t>
            </a:r>
            <a:r>
              <a:rPr lang="de-DE" sz="2800" err="1">
                <a:cs typeface="Calibri" panose="020F0502020204030204"/>
              </a:rPr>
              <a:t>models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trained</a:t>
            </a:r>
            <a:r>
              <a:rPr lang="de-DE" sz="2800">
                <a:cs typeface="Calibri" panose="020F0502020204030204"/>
              </a:rPr>
              <a:t> on ½B </a:t>
            </a:r>
            <a:r>
              <a:rPr lang="de-DE" sz="2800" err="1">
                <a:cs typeface="Calibri" panose="020F0502020204030204"/>
              </a:rPr>
              <a:t>word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corpus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from</a:t>
            </a:r>
            <a:r>
              <a:rPr lang="de-DE" sz="2800">
                <a:cs typeface="Calibri" panose="020F0502020204030204"/>
              </a:rPr>
              <a:t> OPUS</a:t>
            </a:r>
          </a:p>
          <a:p>
            <a:pPr lvl="1"/>
            <a:r>
              <a:rPr lang="de-DE" sz="2800">
                <a:cs typeface="Calibri" panose="020F0502020204030204"/>
              </a:rPr>
              <a:t>Training on </a:t>
            </a:r>
            <a:r>
              <a:rPr lang="de-DE" sz="2800" err="1">
                <a:cs typeface="Calibri" panose="020F0502020204030204"/>
              </a:rPr>
              <a:t>this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size</a:t>
            </a:r>
            <a:r>
              <a:rPr lang="de-DE" sz="2800">
                <a:cs typeface="Calibri" panose="020F0502020204030204"/>
              </a:rPr>
              <a:t> due </a:t>
            </a:r>
            <a:r>
              <a:rPr lang="de-DE" sz="2800" err="1">
                <a:cs typeface="Calibri" panose="020F0502020204030204"/>
              </a:rPr>
              <a:t>to</a:t>
            </a:r>
            <a:r>
              <a:rPr lang="de-DE" sz="2800">
                <a:cs typeface="Calibri" panose="020F0502020204030204"/>
              </a:rPr>
              <a:t> limited </a:t>
            </a:r>
            <a:r>
              <a:rPr lang="de-DE" sz="2800" err="1">
                <a:cs typeface="Calibri" panose="020F0502020204030204"/>
              </a:rPr>
              <a:t>resources</a:t>
            </a:r>
            <a:r>
              <a:rPr lang="de-DE" sz="2800">
                <a:cs typeface="Calibri" panose="020F0502020204030204"/>
              </a:rPr>
              <a:t> (</a:t>
            </a:r>
            <a:r>
              <a:rPr lang="de-DE" sz="2800" err="1">
                <a:cs typeface="Calibri" panose="020F0502020204030204"/>
              </a:rPr>
              <a:t>FastText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trained</a:t>
            </a:r>
            <a:r>
              <a:rPr lang="de-DE" sz="2800">
                <a:cs typeface="Calibri" panose="020F0502020204030204"/>
              </a:rPr>
              <a:t> on 6 – 42B </a:t>
            </a:r>
            <a:r>
              <a:rPr lang="de-DE" sz="2800" err="1">
                <a:cs typeface="Calibri" panose="020F0502020204030204"/>
              </a:rPr>
              <a:t>words</a:t>
            </a:r>
            <a:r>
              <a:rPr lang="de-DE" sz="2800">
                <a:cs typeface="Calibri" panose="020F0502020204030204"/>
              </a:rPr>
              <a:t>), </a:t>
            </a:r>
            <a:r>
              <a:rPr lang="de-DE" sz="2800" err="1">
                <a:cs typeface="Calibri" panose="020F0502020204030204"/>
              </a:rPr>
              <a:t>otherwise</a:t>
            </a:r>
            <a:r>
              <a:rPr lang="de-DE" sz="2800">
                <a:cs typeface="Calibri" panose="020F0502020204030204"/>
              </a:rPr>
              <a:t> a </a:t>
            </a:r>
            <a:r>
              <a:rPr lang="de-DE" sz="2800" err="1">
                <a:cs typeface="Calibri" panose="020F0502020204030204"/>
              </a:rPr>
              <a:t>better</a:t>
            </a:r>
            <a:r>
              <a:rPr lang="de-DE" sz="2800">
                <a:cs typeface="Calibri" panose="020F0502020204030204"/>
              </a:rPr>
              <a:t> LM </a:t>
            </a:r>
            <a:r>
              <a:rPr lang="de-DE" sz="2800" err="1">
                <a:cs typeface="Calibri" panose="020F0502020204030204"/>
              </a:rPr>
              <a:t>would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have</a:t>
            </a:r>
            <a:r>
              <a:rPr lang="de-DE" sz="2800">
                <a:cs typeface="Calibri" panose="020F0502020204030204"/>
              </a:rPr>
              <a:t> </a:t>
            </a:r>
            <a:r>
              <a:rPr lang="de-DE" sz="2800" err="1">
                <a:cs typeface="Calibri" panose="020F0502020204030204"/>
              </a:rPr>
              <a:t>been</a:t>
            </a:r>
            <a:r>
              <a:rPr lang="de-DE" sz="2800">
                <a:cs typeface="Calibri" panose="020F0502020204030204"/>
              </a:rPr>
              <a:t> possible</a:t>
            </a:r>
          </a:p>
          <a:p>
            <a:r>
              <a:rPr lang="de-DE" err="1">
                <a:ea typeface="+mn-lt"/>
                <a:cs typeface="+mn-lt"/>
              </a:rPr>
              <a:t>S</a:t>
            </a:r>
            <a:r>
              <a:rPr lang="de-DE" b="1" err="1">
                <a:ea typeface="+mn-lt"/>
                <a:cs typeface="+mn-lt"/>
              </a:rPr>
              <a:t>equence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Labelling</a:t>
            </a:r>
            <a:r>
              <a:rPr lang="de-DE" b="1">
                <a:ea typeface="+mn-lt"/>
                <a:cs typeface="+mn-lt"/>
              </a:rPr>
              <a:t> Model:</a:t>
            </a:r>
            <a:r>
              <a:rPr lang="de-DE">
                <a:ea typeface="+mn-lt"/>
                <a:cs typeface="+mn-lt"/>
              </a:rPr>
              <a:t> </a:t>
            </a:r>
          </a:p>
          <a:p>
            <a:pPr lvl="1"/>
            <a:r>
              <a:rPr lang="de-DE" sz="2800">
                <a:ea typeface="+mn-lt"/>
                <a:cs typeface="+mn-lt"/>
              </a:rPr>
              <a:t>SGD with clipping gradients at 5 for 150 epochs and learning rate </a:t>
            </a:r>
          </a:p>
          <a:p>
            <a:pPr marL="457200" lvl="1" indent="0">
              <a:buNone/>
            </a:pPr>
            <a:r>
              <a:rPr lang="de-DE" sz="2800">
                <a:ea typeface="+mn-lt"/>
                <a:cs typeface="+mn-lt"/>
              </a:rPr>
              <a:t> adaptation based on training loss, 256 LSTM </a:t>
            </a:r>
            <a:r>
              <a:rPr lang="de-DE" sz="2800" err="1">
                <a:ea typeface="+mn-lt"/>
                <a:cs typeface="+mn-lt"/>
              </a:rPr>
              <a:t>hidden</a:t>
            </a:r>
            <a:r>
              <a:rPr lang="de-DE" sz="2800">
                <a:ea typeface="+mn-lt"/>
                <a:cs typeface="+mn-lt"/>
              </a:rPr>
              <a:t> </a:t>
            </a:r>
            <a:r>
              <a:rPr lang="de-DE" sz="2800" err="1">
                <a:ea typeface="+mn-lt"/>
                <a:cs typeface="+mn-lt"/>
              </a:rPr>
              <a:t>states</a:t>
            </a:r>
            <a:endParaRPr lang="de-DE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1203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FEDC-4355-4CA3-B3BA-F3909477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Results</a:t>
            </a:r>
            <a:endParaRPr lang="de-DE" err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5CB35EF-F958-4E57-A1AD-18829EA3D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765" y="1695379"/>
            <a:ext cx="11217852" cy="37251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2F7B45-4D8E-46E8-80B4-F7460C426116}"/>
              </a:ext>
            </a:extLst>
          </p:cNvPr>
          <p:cNvSpPr/>
          <p:nvPr/>
        </p:nvSpPr>
        <p:spPr>
          <a:xfrm>
            <a:off x="2947218" y="3561735"/>
            <a:ext cx="614516" cy="3564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3E9B82-FDE2-40E1-9AE0-81CA062F721C}"/>
              </a:ext>
            </a:extLst>
          </p:cNvPr>
          <p:cNvSpPr/>
          <p:nvPr/>
        </p:nvSpPr>
        <p:spPr>
          <a:xfrm>
            <a:off x="5110314" y="3561734"/>
            <a:ext cx="614516" cy="35642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C5669D-1569-431F-B8A5-F91378310CDC}"/>
              </a:ext>
            </a:extLst>
          </p:cNvPr>
          <p:cNvSpPr/>
          <p:nvPr/>
        </p:nvSpPr>
        <p:spPr>
          <a:xfrm>
            <a:off x="7211959" y="3303638"/>
            <a:ext cx="614516" cy="35642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0F67A0-3AC8-4D1F-AADF-7196441C276C}"/>
              </a:ext>
            </a:extLst>
          </p:cNvPr>
          <p:cNvSpPr/>
          <p:nvPr/>
        </p:nvSpPr>
        <p:spPr>
          <a:xfrm>
            <a:off x="9608571" y="3819831"/>
            <a:ext cx="614516" cy="35642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3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075D-47A5-4698-99D6-2B447BE1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Contextual Embeddings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139ED-B332-4B8C-8771-13CD5E5A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5268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Contextual Word Vectors </a:t>
            </a:r>
            <a:r>
              <a:rPr lang="en-US">
                <a:ea typeface="+mn-lt"/>
                <a:cs typeface="+mn-lt"/>
              </a:rPr>
              <a:t>or </a:t>
            </a:r>
            <a:r>
              <a:rPr lang="en-US" b="1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>
                <a:ea typeface="+mn-lt"/>
                <a:cs typeface="+mn-lt"/>
                <a:hlinkClick r:id="rId2"/>
              </a:rPr>
              <a:t>McCann et al. 2017</a:t>
            </a:r>
            <a:r>
              <a:rPr lang="en-US">
                <a:ea typeface="+mn-lt"/>
                <a:cs typeface="+mn-lt"/>
              </a:rPr>
              <a:t>) were inspired by neural Machine Translation.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CoVe embeddings are learned by an encoder in a translation model.</a:t>
            </a:r>
          </a:p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CoVe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cs typeface="Calibri"/>
              </a:rPr>
              <a:t>use seq-to-seq attentional translation model.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CF3B7-9C59-4696-A339-B7CCFB194FAB}"/>
              </a:ext>
            </a:extLst>
          </p:cNvPr>
          <p:cNvSpPr txBox="1"/>
          <p:nvPr/>
        </p:nvSpPr>
        <p:spPr>
          <a:xfrm>
            <a:off x="834656" y="4511750"/>
            <a:ext cx="824554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Before we move on to CoVe, we should introduce:​</a:t>
            </a:r>
            <a:endParaRPr lang="en-US" sz="2800">
              <a:cs typeface="Calibri"/>
            </a:endParaRPr>
          </a:p>
          <a:p>
            <a:endParaRPr lang="en-US" sz="2800"/>
          </a:p>
          <a:p>
            <a:r>
              <a:rPr lang="en-US" sz="2800"/>
              <a:t>LSTM, Seq-to-Seq and Attention​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16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109-4BDA-4204-971C-338B0A6E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6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Quantitative </a:t>
            </a:r>
            <a:r>
              <a:rPr lang="de-DE" err="1">
                <a:cs typeface="Calibri Light"/>
              </a:rPr>
              <a:t>Results</a:t>
            </a:r>
            <a:endParaRPr lang="de-D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C411-DA5B-4DE8-83F4-816C7AD4D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701"/>
            <a:ext cx="10515600" cy="45957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cs typeface="Calibri"/>
              </a:rPr>
              <a:t>Replacing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BiLSTM</a:t>
            </a:r>
            <a:r>
              <a:rPr lang="de-DE">
                <a:cs typeface="Calibri"/>
              </a:rPr>
              <a:t>-CRF </a:t>
            </a:r>
            <a:r>
              <a:rPr lang="de-DE" err="1">
                <a:cs typeface="Calibri"/>
              </a:rPr>
              <a:t>with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FFN</a:t>
            </a:r>
          </a:p>
          <a:p>
            <a:r>
              <a:rPr lang="de-DE">
                <a:cs typeface="Calibri"/>
              </a:rPr>
              <a:t>Understanding </a:t>
            </a:r>
            <a:r>
              <a:rPr lang="de-DE" err="1">
                <a:cs typeface="Calibri"/>
              </a:rPr>
              <a:t>how</a:t>
            </a:r>
            <a:r>
              <a:rPr lang="de-DE">
                <a:cs typeface="Calibri"/>
              </a:rPr>
              <a:t> powerful </a:t>
            </a:r>
            <a:r>
              <a:rPr lang="de-DE" err="1">
                <a:cs typeface="Calibri"/>
              </a:rPr>
              <a:t>the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 perform </a:t>
            </a:r>
            <a:r>
              <a:rPr lang="de-DE" err="1">
                <a:cs typeface="Calibri"/>
              </a:rPr>
              <a:t>without</a:t>
            </a:r>
            <a:r>
              <a:rPr lang="de-DE">
                <a:cs typeface="Calibri"/>
              </a:rPr>
              <a:t> such a </a:t>
            </a:r>
            <a:r>
              <a:rPr lang="de-DE" err="1">
                <a:cs typeface="Calibri"/>
              </a:rPr>
              <a:t>complex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sequence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labelling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architecture</a:t>
            </a:r>
          </a:p>
          <a:p>
            <a:endParaRPr lang="de-DE">
              <a:cs typeface="Calibri"/>
            </a:endParaRPr>
          </a:p>
        </p:txBody>
      </p:sp>
      <p:pic>
        <p:nvPicPr>
          <p:cNvPr id="5" name="Picture 9" descr="Ein Bild, das Objekt enthält.&#10;&#10;Mit sehr hoher Zuverlässigkeit generierte Beschreibung">
            <a:extLst>
              <a:ext uri="{FF2B5EF4-FFF2-40B4-BE49-F238E27FC236}">
                <a16:creationId xmlns:a16="http://schemas.microsoft.com/office/drawing/2014/main" id="{3ED58779-0A2F-482D-A9CF-5D0BA81A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81" y="1112168"/>
            <a:ext cx="2743200" cy="68119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4BC7A1-E4DE-42D0-88A7-287AF432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11" y="2633684"/>
            <a:ext cx="8666931" cy="37131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52CA2EB-82E5-4BF4-8B6F-CD5769DB5371}"/>
              </a:ext>
            </a:extLst>
          </p:cNvPr>
          <p:cNvSpPr/>
          <p:nvPr/>
        </p:nvSpPr>
        <p:spPr>
          <a:xfrm>
            <a:off x="7159784" y="3561735"/>
            <a:ext cx="614516" cy="5001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7D7CAC-E896-499E-8171-629E17184519}"/>
              </a:ext>
            </a:extLst>
          </p:cNvPr>
          <p:cNvSpPr/>
          <p:nvPr/>
        </p:nvSpPr>
        <p:spPr>
          <a:xfrm>
            <a:off x="4313066" y="5603319"/>
            <a:ext cx="614516" cy="5001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AEBDF3-7614-4B8A-ACBE-024820E21A23}"/>
              </a:ext>
            </a:extLst>
          </p:cNvPr>
          <p:cNvSpPr/>
          <p:nvPr/>
        </p:nvSpPr>
        <p:spPr>
          <a:xfrm>
            <a:off x="4313066" y="3561734"/>
            <a:ext cx="614516" cy="5001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D23F5F-DFD7-4816-9620-0ACD68DBDDFE}"/>
              </a:ext>
            </a:extLst>
          </p:cNvPr>
          <p:cNvSpPr/>
          <p:nvPr/>
        </p:nvSpPr>
        <p:spPr>
          <a:xfrm>
            <a:off x="7159784" y="5603319"/>
            <a:ext cx="614516" cy="5001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0905-A28D-410D-89C8-0D47509D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729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Qualitative </a:t>
            </a:r>
            <a:r>
              <a:rPr lang="de-DE" err="1">
                <a:cs typeface="Calibri Light"/>
              </a:rPr>
              <a:t>Results</a:t>
            </a:r>
            <a:endParaRPr lang="de-D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E074D-30C4-43FD-9F32-62F4230C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668"/>
            <a:ext cx="10515600" cy="4597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cs typeface="Calibri"/>
              </a:rPr>
              <a:t>Example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embeddings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polysemous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words</a:t>
            </a:r>
            <a:r>
              <a:rPr lang="de-DE">
                <a:cs typeface="Calibri"/>
              </a:rPr>
              <a:t>:</a:t>
            </a:r>
            <a:endParaRPr lang="de-DE"/>
          </a:p>
        </p:txBody>
      </p:sp>
      <p:pic>
        <p:nvPicPr>
          <p:cNvPr id="4" name="Picture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2C555A0-224D-48AA-B1CC-6AC6D404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36" y="2021441"/>
            <a:ext cx="9623410" cy="41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93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616-BB08-4EAA-AE41-2C9A637B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Conclusion</a:t>
            </a:r>
            <a:endParaRPr lang="de-DE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E08F0-0AC6-47B9-9DF1-7C84F53B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682"/>
            <a:ext cx="10515600" cy="47682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cs typeface="Calibri"/>
              </a:rPr>
              <a:t>Contextual String Embeddings greatly outperforms the SOTA for NER in English and German</a:t>
            </a:r>
          </a:p>
          <a:p>
            <a:r>
              <a:rPr lang="de-DE">
                <a:cs typeface="Calibri"/>
              </a:rPr>
              <a:t>They slightly improve over the SOTA for chunking and POS-Tagging (syntactic tasks)</a:t>
            </a:r>
          </a:p>
          <a:p>
            <a:r>
              <a:rPr lang="de-DE">
                <a:cs typeface="Calibri"/>
              </a:rPr>
              <a:t>Addition of classic word embeddings leads to more improvement (Proposed + word)</a:t>
            </a:r>
          </a:p>
          <a:p>
            <a:r>
              <a:rPr lang="de-DE">
                <a:cs typeface="Calibri"/>
              </a:rPr>
              <a:t>Task-specific character features do not improve results</a:t>
            </a:r>
          </a:p>
          <a:p>
            <a:r>
              <a:rPr lang="de-DE">
                <a:cs typeface="Calibri"/>
              </a:rPr>
              <a:t>Character-based LM is trained easier (no tokenization, smaller vocabulary) and can therefore be used for lower-resource languages</a:t>
            </a:r>
          </a:p>
          <a:p>
            <a:r>
              <a:rPr lang="de-DE">
                <a:cs typeface="Calibri"/>
              </a:rPr>
              <a:t>ELMo was trained 5 weeks on 32 GPUs, CSEs were trained in 1 week on 1 GPU!</a:t>
            </a:r>
          </a:p>
        </p:txBody>
      </p:sp>
    </p:spTree>
    <p:extLst>
      <p:ext uri="{BB962C8B-B14F-4D97-AF65-F5344CB8AC3E}">
        <p14:creationId xmlns:p14="http://schemas.microsoft.com/office/powerpoint/2010/main" val="385389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23311-C6D7-4294-884A-4FAFD949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err="1">
                <a:solidFill>
                  <a:srgbClr val="FFFFFF"/>
                </a:solidFill>
                <a:cs typeface="Calibri Light"/>
              </a:rPr>
              <a:t>OpenAI</a:t>
            </a:r>
            <a:r>
              <a:rPr lang="en-US" b="1">
                <a:solidFill>
                  <a:srgbClr val="FFFFFF"/>
                </a:solidFill>
                <a:cs typeface="Calibri Light"/>
              </a:rPr>
              <a:t> - GPT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BA058D-9311-4C44-9189-C516E1CC0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07249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313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Contents for OpenAI-GPT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Problem</a:t>
            </a:r>
          </a:p>
          <a:p>
            <a:r>
              <a:rPr lang="en-US">
                <a:cs typeface="Calibri"/>
              </a:rPr>
              <a:t>Approach</a:t>
            </a:r>
          </a:p>
          <a:p>
            <a:r>
              <a:rPr lang="en-US">
                <a:cs typeface="Calibri"/>
              </a:rPr>
              <a:t>Architecture</a:t>
            </a:r>
          </a:p>
          <a:p>
            <a:r>
              <a:rPr lang="en-US">
                <a:cs typeface="Calibri"/>
              </a:rPr>
              <a:t>Tasks and Data</a:t>
            </a:r>
          </a:p>
          <a:p>
            <a:r>
              <a:rPr lang="en-US">
                <a:cs typeface="Calibri"/>
              </a:rPr>
              <a:t>Results</a:t>
            </a:r>
          </a:p>
          <a:p>
            <a:r>
              <a:rPr lang="en-US">
                <a:cs typeface="Calibri"/>
              </a:rPr>
              <a:t>Drawbacks</a:t>
            </a:r>
          </a:p>
          <a:p>
            <a:r>
              <a:rPr lang="en-US">
                <a:cs typeface="Calibri"/>
              </a:rPr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4238852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DA8D-5DA9-4716-9B17-C7F72A5B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What's the problem?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4E07-5FF2-4A27-902C-F269D8BAF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"/>
              </a:rPr>
              <a:t>Most Deep Learning methods need lot of labeled data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"/>
              </a:rPr>
              <a:t>Restriction in domains where there is lack of data</a:t>
            </a:r>
          </a:p>
          <a:p>
            <a:r>
              <a:rPr lang="en-US">
                <a:ea typeface="+mn-lt"/>
                <a:cs typeface="+mn-lt"/>
              </a:rPr>
              <a:t>Manual Annotation =&gt; expensive + time consuming</a:t>
            </a: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endParaRPr lang="en-US">
              <a:solidFill>
                <a:srgbClr val="000000"/>
              </a:solidFill>
              <a:cs typeface="Calibri"/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"/>
              </a:rPr>
              <a:t>Objectives are different for different tasks</a:t>
            </a:r>
          </a:p>
          <a:p>
            <a:r>
              <a:rPr lang="en-US">
                <a:ea typeface="+mn-lt"/>
                <a:cs typeface="+mn-lt"/>
              </a:rPr>
              <a:t>Transfer Learning for different tasks is challenging!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What's the most effective way to transfer the learning?</a:t>
            </a:r>
          </a:p>
        </p:txBody>
      </p:sp>
    </p:spTree>
    <p:extLst>
      <p:ext uri="{BB962C8B-B14F-4D97-AF65-F5344CB8AC3E}">
        <p14:creationId xmlns:p14="http://schemas.microsoft.com/office/powerpoint/2010/main" val="2673841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DA8D-5DA9-4716-9B17-C7F72A5B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06" y="365125"/>
            <a:ext cx="9431472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Approach</a:t>
            </a:r>
            <a:endParaRPr lang="en-US"/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3EBE933F-E7D3-4A4F-A0A4-BA0F651E0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4551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428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Approach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Semi-supervised approach (unsupervised + supervised)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Succeeds in lot of "language tasks" just like ELMo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Faster than ELMo, as it uses one single architecture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Similar to Fast.ai's ULMFiT model, but using </a:t>
            </a:r>
            <a:r>
              <a:rPr lang="en-US" b="1">
                <a:ea typeface="+mn-lt"/>
                <a:cs typeface="+mn-lt"/>
              </a:rPr>
              <a:t>transformers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8166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2383638"/>
            <a:ext cx="3651467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 are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transformers?</a:t>
            </a:r>
            <a:endParaRPr lang="en-US"/>
          </a:p>
        </p:txBody>
      </p:sp>
      <p:pic>
        <p:nvPicPr>
          <p:cNvPr id="25" name="Picture 25" descr="A picture containing person, photo, man&#10;&#10;Description generated with high confidence">
            <a:extLst>
              <a:ext uri="{FF2B5EF4-FFF2-40B4-BE49-F238E27FC236}">
                <a16:creationId xmlns:a16="http://schemas.microsoft.com/office/drawing/2014/main" id="{E1E688D9-F93B-46B0-81CF-06484C16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30" y="3442"/>
            <a:ext cx="7971098" cy="72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cs typeface="Calibri"/>
              </a:rPr>
              <a:t>"Transforms"</a:t>
            </a:r>
            <a:r>
              <a:rPr lang="en-US">
                <a:cs typeface="Calibri"/>
              </a:rPr>
              <a:t> one text sequence to another text sequence</a:t>
            </a:r>
          </a:p>
          <a:p>
            <a:r>
              <a:rPr lang="en-US">
                <a:cs typeface="Calibri"/>
              </a:rPr>
              <a:t>Going beyond LSTMs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7D4CF3-C899-4D38-914F-A5B01058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82" y="2785413"/>
            <a:ext cx="10498237" cy="27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C1CF-6F19-4B60-905A-6D0AE1EC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Long Short Term Memory: big picture</a:t>
            </a:r>
            <a:endParaRPr lang="en-US"/>
          </a:p>
        </p:txBody>
      </p:sp>
      <p:pic>
        <p:nvPicPr>
          <p:cNvPr id="4" name="Picture 4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C3F7C95-5B41-4F66-BFED-8E87197CD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744" y="1825625"/>
            <a:ext cx="75185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59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Transformer = Encoder + Decoder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5" name="Picture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41E139C-9438-45D3-8798-150B3C87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82" y="2183206"/>
            <a:ext cx="7450236" cy="43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4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Encoder/Decoder = Attention + Feed-forward NN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C659A0-4B57-46AE-9E5A-2CB7F01D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7" y="2440714"/>
            <a:ext cx="10440364" cy="31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89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Transformer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Self-Attention (attention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on itself)</a:t>
            </a:r>
          </a:p>
          <a:p>
            <a:r>
              <a:rPr lang="en-US">
                <a:cs typeface="Calibri"/>
              </a:rPr>
              <a:t>For each word, check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which words in the same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text are more important</a:t>
            </a:r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29F10877-DEA9-4FFA-917E-6B9E5633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059" y="685894"/>
            <a:ext cx="6167375" cy="58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00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OpenAI Transformer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81" y="178132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Decoder is a good choice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for language modeling,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unlike BiLSTMs</a:t>
            </a:r>
            <a:endParaRPr lang="en-US"/>
          </a:p>
          <a:p>
            <a:r>
              <a:rPr lang="en-US">
                <a:cs typeface="Calibri"/>
              </a:rPr>
              <a:t>Stack of 12 decoder layers</a:t>
            </a:r>
          </a:p>
          <a:p>
            <a:r>
              <a:rPr lang="en-US">
                <a:cs typeface="Calibri"/>
              </a:rPr>
              <a:t>No encoder-decoder attention layer (no encoders)</a:t>
            </a:r>
          </a:p>
          <a:p>
            <a:r>
              <a:rPr lang="en-US">
                <a:cs typeface="Calibri"/>
              </a:rPr>
              <a:t>Multi-headed self-attention layers over input context tokens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929EE-1EA8-4C12-9A45-8D0F5823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82" y="1685456"/>
            <a:ext cx="7074060" cy="1664300"/>
          </a:xfrm>
          <a:prstGeom prst="rect">
            <a:avLst/>
          </a:prstGeom>
        </p:spPr>
      </p:pic>
      <p:pic>
        <p:nvPicPr>
          <p:cNvPr id="6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9338D77F-77AC-42EF-8456-18C462B9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27" y="5016698"/>
            <a:ext cx="6384290" cy="1422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3977C6-C317-4686-A258-D88223EF7D6E}"/>
              </a:ext>
            </a:extLst>
          </p:cNvPr>
          <p:cNvSpPr txBox="1"/>
          <p:nvPr/>
        </p:nvSpPr>
        <p:spPr>
          <a:xfrm>
            <a:off x="7471145" y="4830724"/>
            <a:ext cx="386847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cs typeface="Calibri"/>
              </a:rPr>
              <a:t>U</a:t>
            </a:r>
            <a:r>
              <a:rPr lang="en-US" sz="2000">
                <a:cs typeface="Calibri"/>
              </a:rPr>
              <a:t>    = context vector of tokens</a:t>
            </a:r>
          </a:p>
          <a:p>
            <a:r>
              <a:rPr lang="en-US" sz="2000" i="1">
                <a:cs typeface="Calibri"/>
              </a:rPr>
              <a:t>W</a:t>
            </a:r>
            <a:r>
              <a:rPr lang="en-US" sz="1200" i="1">
                <a:cs typeface="Calibri"/>
              </a:rPr>
              <a:t>e</a:t>
            </a:r>
            <a:r>
              <a:rPr lang="en-US" sz="1200">
                <a:cs typeface="Calibri"/>
              </a:rPr>
              <a:t>  </a:t>
            </a:r>
            <a:r>
              <a:rPr lang="en-US" sz="2000">
                <a:cs typeface="Calibri"/>
              </a:rPr>
              <a:t>= token embedding matrix</a:t>
            </a:r>
          </a:p>
          <a:p>
            <a:r>
              <a:rPr lang="en-US" sz="2000" i="1">
                <a:ea typeface="+mn-lt"/>
                <a:cs typeface="+mn-lt"/>
              </a:rPr>
              <a:t>W</a:t>
            </a:r>
            <a:r>
              <a:rPr lang="en-US" sz="1200" i="1">
                <a:ea typeface="+mn-lt"/>
                <a:cs typeface="+mn-lt"/>
              </a:rPr>
              <a:t>p</a:t>
            </a:r>
            <a:r>
              <a:rPr lang="en-US" sz="2000">
                <a:ea typeface="+mn-lt"/>
                <a:cs typeface="+mn-lt"/>
              </a:rPr>
              <a:t> = position embedding matrix</a:t>
            </a:r>
          </a:p>
          <a:p>
            <a:r>
              <a:rPr lang="en-US" sz="2000" i="1">
                <a:ea typeface="+mn-lt"/>
                <a:cs typeface="+mn-lt"/>
              </a:rPr>
              <a:t>h</a:t>
            </a:r>
            <a:r>
              <a:rPr lang="en-US" sz="1200" i="1">
                <a:ea typeface="+mn-lt"/>
                <a:cs typeface="+mn-lt"/>
              </a:rPr>
              <a:t>x</a:t>
            </a:r>
            <a:r>
              <a:rPr lang="en-US" sz="2000">
                <a:ea typeface="+mn-lt"/>
                <a:cs typeface="+mn-lt"/>
              </a:rPr>
              <a:t>   = tranformer output (at </a:t>
            </a:r>
            <a:r>
              <a:rPr lang="en-US" sz="2000" i="1">
                <a:ea typeface="+mn-lt"/>
                <a:cs typeface="+mn-lt"/>
              </a:rPr>
              <a:t>x</a:t>
            </a:r>
            <a:r>
              <a:rPr lang="en-US" sz="2000">
                <a:ea typeface="+mn-lt"/>
                <a:cs typeface="+mn-lt"/>
              </a:rPr>
              <a:t>)</a:t>
            </a:r>
          </a:p>
          <a:p>
            <a:r>
              <a:rPr lang="en-US" sz="2000" i="1">
                <a:ea typeface="+mn-lt"/>
                <a:cs typeface="+mn-lt"/>
              </a:rPr>
              <a:t>n    </a:t>
            </a:r>
            <a:r>
              <a:rPr lang="en-US" sz="2000">
                <a:ea typeface="+mn-lt"/>
                <a:cs typeface="+mn-lt"/>
              </a:rPr>
              <a:t>=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262102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Architecture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EBD4C6-70AB-4D1B-AD0C-AEC7C16B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32" y="1772463"/>
            <a:ext cx="11707753" cy="4847523"/>
          </a:xfrm>
          <a:prstGeom prst="rect">
            <a:avLst/>
          </a:prstGeom>
        </p:spPr>
      </p:pic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83368B8-3DA9-4118-8F5D-F657EA31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43" y="536058"/>
            <a:ext cx="4112870" cy="557088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257EE0C-FE08-45A5-A9C6-430FAA70D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995" y="1146830"/>
            <a:ext cx="3495554" cy="62894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47906A1-4C2B-4D6A-B4D4-871AECA1F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850290"/>
            <a:ext cx="3408744" cy="3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ADF0E63-3AC7-47E4-AFAF-C1CDDE320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157" y="425673"/>
            <a:ext cx="8192824" cy="60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7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Tasks and data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A821E7-70D1-4C52-A2F7-4FD0F2A945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949943"/>
              </p:ext>
            </p:extLst>
          </p:nvPr>
        </p:nvGraphicFramePr>
        <p:xfrm>
          <a:off x="838200" y="1825625"/>
          <a:ext cx="10515599" cy="406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186">
                  <a:extLst>
                    <a:ext uri="{9D8B030D-6E8A-4147-A177-3AD203B41FA5}">
                      <a16:colId xmlns:a16="http://schemas.microsoft.com/office/drawing/2014/main" val="3939853161"/>
                    </a:ext>
                  </a:extLst>
                </a:gridCol>
                <a:gridCol w="7733413">
                  <a:extLst>
                    <a:ext uri="{9D8B030D-6E8A-4147-A177-3AD203B41FA5}">
                      <a16:colId xmlns:a16="http://schemas.microsoft.com/office/drawing/2014/main" val="2794320935"/>
                    </a:ext>
                  </a:extLst>
                </a:gridCol>
              </a:tblGrid>
              <a:tr h="812516"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/>
                        <a:t>Dataset / Corpus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745122"/>
                  </a:ext>
                </a:extLst>
              </a:tr>
              <a:tr h="812516">
                <a:tc>
                  <a:txBody>
                    <a:bodyPr/>
                    <a:lstStyle/>
                    <a:p>
                      <a:r>
                        <a:rPr lang="en-US" b="1"/>
                        <a:t>Natural Language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SNLI, MultiNLI, Question NLI, RTE, SciTail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671206"/>
                  </a:ext>
                </a:extLst>
              </a:tr>
              <a:tr h="812516">
                <a:tc>
                  <a:txBody>
                    <a:bodyPr/>
                    <a:lstStyle/>
                    <a:p>
                      <a:r>
                        <a:rPr lang="en-US" b="1"/>
                        <a:t>Question Answering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RACE, Story Cloze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88891"/>
                  </a:ext>
                </a:extLst>
              </a:tr>
              <a:tr h="812516">
                <a:tc>
                  <a:txBody>
                    <a:bodyPr/>
                    <a:lstStyle/>
                    <a:p>
                      <a:r>
                        <a:rPr lang="en-US" b="1"/>
                        <a:t>Sentence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MSR Paraphrase Corpus, Quora Question Pairs, STS Benchmark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89627"/>
                  </a:ext>
                </a:extLst>
              </a:tr>
              <a:tr h="8125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Stanford Sentiment Treebank – 2, CoLA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13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671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(Natural Language Inference)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267B34-08CC-4F68-884C-B7C19ACA2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301" y="1683705"/>
            <a:ext cx="10667397" cy="44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3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(QA, Commonsense Reasoning)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88AC65-5F95-44E5-80ED-2B73EDEE5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896" y="1988264"/>
            <a:ext cx="10812562" cy="38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50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(Semantic similarity, Classification)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D83556-51CA-498B-82B0-058FCD489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08" y="1684894"/>
            <a:ext cx="10391784" cy="47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5515-E29B-4B9A-BA24-060438AD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LSTM: </a:t>
            </a:r>
            <a:r>
              <a:rPr lang="en-US" i="1">
                <a:cs typeface="Calibri Light"/>
              </a:rPr>
              <a:t>forget gate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5E232A-97A2-4545-9F8F-351F22F9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Forget gate </a:t>
            </a:r>
            <a:r>
              <a:rPr lang="en-US" sz="2400" b="1">
                <a:ea typeface="+mn-lt"/>
                <a:cs typeface="+mn-lt"/>
              </a:rPr>
              <a:t>removes the information</a:t>
            </a:r>
            <a:r>
              <a:rPr lang="en-US" sz="2400">
                <a:ea typeface="+mn-lt"/>
                <a:cs typeface="+mn-lt"/>
              </a:rPr>
              <a:t> that is no longer useful.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Current input </a:t>
            </a:r>
            <a:r>
              <a:rPr lang="en-US" sz="2400" i="1" err="1">
                <a:ea typeface="+mn-lt"/>
                <a:cs typeface="+mn-lt"/>
              </a:rPr>
              <a:t>x</a:t>
            </a:r>
            <a:r>
              <a:rPr lang="en-US" sz="1600" i="1" err="1">
                <a:ea typeface="+mn-lt"/>
                <a:cs typeface="+mn-lt"/>
              </a:rPr>
              <a:t>t</a:t>
            </a:r>
            <a:r>
              <a:rPr lang="en-US" sz="2400">
                <a:ea typeface="+mn-lt"/>
                <a:cs typeface="+mn-lt"/>
              </a:rPr>
              <a:t> and previous cell output </a:t>
            </a:r>
            <a:r>
              <a:rPr lang="en-US" sz="2400" i="1">
                <a:ea typeface="+mn-lt"/>
                <a:cs typeface="+mn-lt"/>
              </a:rPr>
              <a:t>h</a:t>
            </a:r>
            <a:r>
              <a:rPr lang="en-US" sz="1600" i="1">
                <a:ea typeface="+mn-lt"/>
                <a:cs typeface="+mn-lt"/>
              </a:rPr>
              <a:t>t-1</a:t>
            </a:r>
            <a:r>
              <a:rPr lang="en-US" sz="2400">
                <a:ea typeface="+mn-lt"/>
                <a:cs typeface="+mn-lt"/>
              </a:rPr>
              <a:t> are multiplied with the weight matrices plus the bias.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The result is passed through an activation function which gives a </a:t>
            </a:r>
            <a:r>
              <a:rPr lang="en-US" sz="2400" b="1">
                <a:ea typeface="+mn-lt"/>
                <a:cs typeface="+mn-lt"/>
              </a:rPr>
              <a:t>binary output</a:t>
            </a:r>
            <a:r>
              <a:rPr lang="en-US" sz="24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If the output is 0, the information is forgotten and for the output 1, it is retained.</a:t>
            </a:r>
            <a:endParaRPr lang="en-US" sz="24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4272D9-3089-4B40-A8CE-3C1352E14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" b="-1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7B05ABA-6346-4F65-A9E1-30BF090EF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62" t="1724" r="-3665" b="-3448"/>
          <a:stretch/>
        </p:blipFill>
        <p:spPr>
          <a:xfrm>
            <a:off x="1288211" y="4615615"/>
            <a:ext cx="5174318" cy="30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Its great, but...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Improves SotA on 9 out of 12 datasets!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Pre-training for 1 month with 8 GPUs!!!</a:t>
            </a:r>
          </a:p>
          <a:p>
            <a:r>
              <a:rPr lang="en-US">
                <a:cs typeface="Calibri"/>
              </a:rPr>
              <a:t>Textual information is limited :(</a:t>
            </a:r>
          </a:p>
          <a:p>
            <a:r>
              <a:rPr lang="en-US">
                <a:cs typeface="Calibri"/>
              </a:rPr>
              <a:t>Language is still a mystery ...</a:t>
            </a:r>
          </a:p>
        </p:txBody>
      </p:sp>
    </p:spTree>
    <p:extLst>
      <p:ext uri="{BB962C8B-B14F-4D97-AF65-F5344CB8AC3E}">
        <p14:creationId xmlns:p14="http://schemas.microsoft.com/office/powerpoint/2010/main" val="1169882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E6E3-E9D2-4DA4-9890-519F20E0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OpenAI GPT-2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D744-1FF9-42A0-B6CE-A78A0ECE0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Successor to the GPT-1 model (with more data!)</a:t>
            </a:r>
          </a:p>
          <a:p>
            <a:r>
              <a:rPr lang="en-US">
                <a:ea typeface="+mn-lt"/>
                <a:cs typeface="+mn-lt"/>
              </a:rPr>
              <a:t>Predict the next word, given all of the previous words within some text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40 GB data (8 million web pages)</a:t>
            </a:r>
          </a:p>
          <a:p>
            <a:r>
              <a:rPr lang="en-US">
                <a:cs typeface="Calibri"/>
              </a:rPr>
              <a:t>1.5 billion model parameters (&gt; 10x)</a:t>
            </a:r>
          </a:p>
          <a:p>
            <a:r>
              <a:rPr lang="en-US">
                <a:cs typeface="Calibri"/>
              </a:rPr>
              <a:t>Data is released, but not the trained model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110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68A5-3772-4179-9B71-D1EC1572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                                               BERT</a:t>
            </a:r>
          </a:p>
        </p:txBody>
      </p:sp>
      <p:pic>
        <p:nvPicPr>
          <p:cNvPr id="4" name="Picture 4" descr="A close up of a stuffed toy&#10;&#10;Description generated with high confidence">
            <a:extLst>
              <a:ext uri="{FF2B5EF4-FFF2-40B4-BE49-F238E27FC236}">
                <a16:creationId xmlns:a16="http://schemas.microsoft.com/office/drawing/2014/main" id="{12240756-21EC-4395-9D18-0877251B5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42" y="117552"/>
            <a:ext cx="6636774" cy="6636774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6D59E1A-8F94-4839-AC53-B1B73064A98C}"/>
              </a:ext>
            </a:extLst>
          </p:cNvPr>
          <p:cNvSpPr txBox="1">
            <a:spLocks/>
          </p:cNvSpPr>
          <p:nvPr/>
        </p:nvSpPr>
        <p:spPr>
          <a:xfrm>
            <a:off x="6946637" y="2057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rgbClr val="FF0000"/>
                </a:solidFill>
                <a:cs typeface="Calibri" panose="020F0502020204030204"/>
              </a:rPr>
              <a:t>B</a:t>
            </a:r>
            <a:r>
              <a:rPr lang="en-US" sz="2400" b="1">
                <a:cs typeface="Calibri" panose="020F0502020204030204"/>
              </a:rPr>
              <a:t>idirectional</a:t>
            </a:r>
            <a:r>
              <a:rPr lang="en-US" sz="2400" b="1">
                <a:solidFill>
                  <a:srgbClr val="FF0000"/>
                </a:solidFill>
                <a:cs typeface="Calibri" panose="020F0502020204030204"/>
              </a:rPr>
              <a:t> E</a:t>
            </a:r>
            <a:r>
              <a:rPr lang="en-US" sz="2400" b="1">
                <a:cs typeface="Calibri" panose="020F0502020204030204"/>
              </a:rPr>
              <a:t>ncoder</a:t>
            </a:r>
            <a:r>
              <a:rPr lang="en-US" sz="2400" b="1">
                <a:solidFill>
                  <a:srgbClr val="FF0000"/>
                </a:solidFill>
                <a:cs typeface="Calibri" panose="020F0502020204030204"/>
              </a:rPr>
              <a:t> R</a:t>
            </a:r>
            <a:r>
              <a:rPr lang="en-US" sz="2400" b="1">
                <a:cs typeface="Calibri" panose="020F0502020204030204"/>
              </a:rPr>
              <a:t>epresentation</a:t>
            </a:r>
            <a:r>
              <a:rPr lang="en-US" sz="2400" b="1">
                <a:solidFill>
                  <a:srgbClr val="000000"/>
                </a:solidFill>
                <a:cs typeface="Calibri" panose="020F0502020204030204"/>
              </a:rPr>
              <a:t> from</a:t>
            </a:r>
            <a:r>
              <a:rPr lang="en-US" sz="2400" b="1">
                <a:solidFill>
                  <a:srgbClr val="FF0000"/>
                </a:solidFill>
                <a:cs typeface="Calibri" panose="020F0502020204030204"/>
              </a:rPr>
              <a:t> T</a:t>
            </a:r>
            <a:r>
              <a:rPr lang="en-US" sz="2400" b="1">
                <a:cs typeface="Calibri" panose="020F0502020204030204"/>
              </a:rPr>
              <a:t>ransformers</a:t>
            </a:r>
          </a:p>
          <a:p>
            <a:pPr marL="0" indent="0">
              <a:buNone/>
            </a:pPr>
            <a:r>
              <a:rPr lang="en-US" sz="2400" b="1">
                <a:cs typeface="Calibri" panose="020F0502020204030204"/>
              </a:rPr>
              <a:t>(Jacob Devlin, Ming-Wei Chang, Kenton Lee, Kristina Toutanova)</a:t>
            </a:r>
          </a:p>
        </p:txBody>
      </p:sp>
    </p:spTree>
    <p:extLst>
      <p:ext uri="{BB962C8B-B14F-4D97-AF65-F5344CB8AC3E}">
        <p14:creationId xmlns:p14="http://schemas.microsoft.com/office/powerpoint/2010/main" val="19501327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B44D-A05A-47AD-8BED-5859E8DE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CA691-8254-4EFC-98C8-BB56DFBB1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Most </a:t>
            </a:r>
            <a:r>
              <a:rPr lang="en-US"/>
              <a:t>SOTA machine</a:t>
            </a:r>
            <a:r>
              <a:rPr lang="en-US">
                <a:cs typeface="Calibri"/>
              </a:rPr>
              <a:t> learning strategies are unidirectional</a:t>
            </a:r>
          </a:p>
          <a:p>
            <a:pPr lvl="1"/>
            <a:r>
              <a:rPr lang="en-US">
                <a:cs typeface="Calibri"/>
              </a:rPr>
              <a:t>Limits possible architectures</a:t>
            </a:r>
          </a:p>
          <a:p>
            <a:r>
              <a:rPr lang="en-US">
                <a:cs typeface="Calibri"/>
              </a:rPr>
              <a:t>Enter: BERT</a:t>
            </a:r>
          </a:p>
          <a:p>
            <a:pPr lvl="1"/>
            <a:r>
              <a:rPr lang="en-US">
                <a:solidFill>
                  <a:srgbClr val="FF0000"/>
                </a:solidFill>
                <a:cs typeface="Calibri"/>
              </a:rPr>
              <a:t>Bidirectional </a:t>
            </a:r>
            <a:r>
              <a:rPr lang="en-US">
                <a:cs typeface="Calibri"/>
              </a:rPr>
              <a:t>model</a:t>
            </a:r>
          </a:p>
          <a:p>
            <a:pPr lvl="1"/>
            <a:r>
              <a:rPr lang="en-US">
                <a:cs typeface="Calibri"/>
              </a:rPr>
              <a:t>Better than previous SOTA models (e.g. </a:t>
            </a:r>
            <a:r>
              <a:rPr lang="en-US" err="1">
                <a:cs typeface="Calibri"/>
              </a:rPr>
              <a:t>ELMo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OpenAI</a:t>
            </a:r>
            <a:r>
              <a:rPr lang="en-US">
                <a:cs typeface="Calibri"/>
              </a:rPr>
              <a:t>-GPT) in 11 different tasks</a:t>
            </a:r>
          </a:p>
          <a:p>
            <a:pPr lvl="1"/>
            <a:r>
              <a:rPr lang="en-US">
                <a:cs typeface="Calibri"/>
              </a:rPr>
              <a:t>Stated that BERT's most important feature is bidirectionality</a:t>
            </a:r>
          </a:p>
          <a:p>
            <a:pPr lvl="1"/>
            <a:r>
              <a:rPr lang="en-US">
                <a:cs typeface="Calibri"/>
              </a:rPr>
              <a:t>Two variations: BERT_Base &amp; BERT_Large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576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6C48-0F07-4F63-B1F9-C2402E5A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E75A-B920-4653-9E15-30CF381E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Multi-layer bidirectional Transformer encoder</a:t>
            </a:r>
          </a:p>
          <a:p>
            <a:r>
              <a:rPr lang="en-US">
                <a:cs typeface="Calibri"/>
              </a:rPr>
              <a:t>Only uses Transformer's encoder</a:t>
            </a:r>
          </a:p>
          <a:p>
            <a:r>
              <a:rPr lang="en-US">
                <a:cs typeface="Calibri"/>
              </a:rPr>
              <a:t>Size:</a:t>
            </a:r>
          </a:p>
          <a:p>
            <a:pPr lvl="1"/>
            <a:r>
              <a:rPr lang="en-US" err="1">
                <a:cs typeface="Calibri"/>
              </a:rPr>
              <a:t>Bert_Base</a:t>
            </a:r>
            <a:r>
              <a:rPr lang="en-US">
                <a:cs typeface="Calibri"/>
              </a:rPr>
              <a:t>: L = 12, H = 768, A = 12, Total Parameters = 110M</a:t>
            </a:r>
          </a:p>
          <a:p>
            <a:pPr lvl="1"/>
            <a:r>
              <a:rPr lang="en-US" err="1">
                <a:cs typeface="Calibri"/>
              </a:rPr>
              <a:t>Bert_Large</a:t>
            </a:r>
            <a:r>
              <a:rPr lang="en-US">
                <a:cs typeface="Calibri"/>
              </a:rPr>
              <a:t>: L = 24, H = 1024, A = 16, Total Parameters = 340M</a:t>
            </a:r>
          </a:p>
          <a:p>
            <a:r>
              <a:rPr lang="en-US">
                <a:cs typeface="Calibri"/>
              </a:rPr>
              <a:t>BERT_Base has the same size as OpenAI-GPT</a:t>
            </a:r>
          </a:p>
          <a:p>
            <a:pPr lvl="1"/>
            <a:r>
              <a:rPr lang="en-US">
                <a:cs typeface="Calibri"/>
              </a:rPr>
              <a:t>BUT: BERT bidirectional, while OpenAI unidirectional</a:t>
            </a:r>
          </a:p>
        </p:txBody>
      </p:sp>
    </p:spTree>
    <p:extLst>
      <p:ext uri="{BB962C8B-B14F-4D97-AF65-F5344CB8AC3E}">
        <p14:creationId xmlns:p14="http://schemas.microsoft.com/office/powerpoint/2010/main" val="2622639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1A0C-4359-4460-9CA1-E5F94406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Model Architecture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955DE7E-B528-4498-9641-062C05283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558" y="2087774"/>
            <a:ext cx="9157447" cy="34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4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4751-D285-4D26-8BDB-501794C7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Input</a:t>
            </a:r>
            <a:endParaRPr lang="en-US"/>
          </a:p>
        </p:txBody>
      </p:sp>
      <p:pic>
        <p:nvPicPr>
          <p:cNvPr id="4" name="Picture 4" descr="A close up of a keyboard&#10;&#10;Description generated with very high confidence">
            <a:extLst>
              <a:ext uri="{FF2B5EF4-FFF2-40B4-BE49-F238E27FC236}">
                <a16:creationId xmlns:a16="http://schemas.microsoft.com/office/drawing/2014/main" id="{C2E5D2E0-1DEB-4C03-A89E-8D98158D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338" y="1782891"/>
            <a:ext cx="9746840" cy="34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31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F1EA-45D1-436E-AED1-B4772950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Training Procedure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8198-F120-4025-A9E8-43C88C803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Pre-trained with two tasks</a:t>
            </a:r>
          </a:p>
          <a:p>
            <a:pPr lvl="1"/>
            <a:r>
              <a:rPr lang="en-US">
                <a:cs typeface="Calibri"/>
              </a:rPr>
              <a:t>Masked Language Modeling (MLM)</a:t>
            </a:r>
          </a:p>
          <a:p>
            <a:pPr lvl="1"/>
            <a:r>
              <a:rPr lang="en-US">
                <a:cs typeface="Calibri"/>
              </a:rPr>
              <a:t>Next Sentence Prediction (NSP)</a:t>
            </a:r>
          </a:p>
          <a:p>
            <a:r>
              <a:rPr lang="en-US">
                <a:cs typeface="Calibri"/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3530815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A74C-3B12-43FA-83F7-C2F4871D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Masked Language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45DE-0F80-4A79-9989-1DED985A7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Instead of training on whole input: randomly mask some tokens ([MASK]-embedding) and only predict these</a:t>
            </a:r>
          </a:p>
          <a:p>
            <a:r>
              <a:rPr lang="en-US">
                <a:cs typeface="Calibri"/>
              </a:rPr>
              <a:t>Drawback: Masking only in pre-training</a:t>
            </a:r>
          </a:p>
          <a:p>
            <a:pPr lvl="1"/>
            <a:r>
              <a:rPr lang="en-US">
                <a:cs typeface="Calibri"/>
              </a:rPr>
              <a:t>Solution: choose different token for certain percentage of words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5441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BE71-7B98-4743-9338-2BE12384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Next Sentence Prediction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561E-B59D-41D7-B606-8EBA7A95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Model for sentence relations</a:t>
            </a:r>
          </a:p>
          <a:p>
            <a:r>
              <a:rPr lang="en-US">
                <a:cs typeface="Calibri"/>
              </a:rPr>
              <a:t>Task:</a:t>
            </a:r>
          </a:p>
          <a:p>
            <a:pPr lvl="1"/>
            <a:r>
              <a:rPr lang="en-US">
                <a:cs typeface="Calibri"/>
              </a:rPr>
              <a:t>Takes paired sequence</a:t>
            </a:r>
          </a:p>
          <a:p>
            <a:pPr lvl="1"/>
            <a:r>
              <a:rPr lang="en-US">
                <a:cs typeface="Calibri"/>
              </a:rPr>
              <a:t>Classifies if 2nd sentence (B-embedding) is the sentence after 1st in text</a:t>
            </a:r>
          </a:p>
          <a:p>
            <a:pPr lvl="1"/>
            <a:r>
              <a:rPr lang="en-US">
                <a:cs typeface="Calibri"/>
              </a:rPr>
              <a:t>True in 50% of cases</a:t>
            </a:r>
          </a:p>
        </p:txBody>
      </p:sp>
    </p:spTree>
    <p:extLst>
      <p:ext uri="{BB962C8B-B14F-4D97-AF65-F5344CB8AC3E}">
        <p14:creationId xmlns:p14="http://schemas.microsoft.com/office/powerpoint/2010/main" val="44740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833-D217-481B-AB60-6A114BFD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38" y="183568"/>
            <a:ext cx="3667039" cy="167660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LSTM: </a:t>
            </a:r>
            <a:r>
              <a:rPr lang="en-US" sz="4000" i="1">
                <a:cs typeface="Calibri Light"/>
              </a:rPr>
              <a:t>input gate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F99FC9-3DA1-4614-9D7C-8CE309C1B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40" y="1854521"/>
            <a:ext cx="3667036" cy="3779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Input gate </a:t>
            </a:r>
            <a:r>
              <a:rPr lang="en-US" sz="2000" b="1">
                <a:ea typeface="+mn-lt"/>
                <a:cs typeface="+mn-lt"/>
              </a:rPr>
              <a:t>adds new information </a:t>
            </a:r>
            <a:r>
              <a:rPr lang="en-US" sz="2000">
                <a:ea typeface="+mn-lt"/>
                <a:cs typeface="+mn-lt"/>
              </a:rPr>
              <a:t>to the cell state.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First, it applies a </a:t>
            </a:r>
            <a:r>
              <a:rPr lang="en-US" sz="2000" i="1">
                <a:ea typeface="+mn-lt"/>
                <a:cs typeface="+mn-lt"/>
              </a:rPr>
              <a:t>sigmoid</a:t>
            </a:r>
            <a:r>
              <a:rPr lang="en-US" sz="2000">
                <a:ea typeface="+mn-lt"/>
                <a:cs typeface="+mn-lt"/>
              </a:rPr>
              <a:t> function to the inputs</a:t>
            </a:r>
            <a:r>
              <a:rPr lang="en-US" sz="2000" i="1">
                <a:ea typeface="+mn-lt"/>
                <a:cs typeface="+mn-lt"/>
              </a:rPr>
              <a:t> h</a:t>
            </a:r>
            <a:r>
              <a:rPr lang="en-US" sz="1400" i="1">
                <a:ea typeface="+mn-lt"/>
                <a:cs typeface="+mn-lt"/>
              </a:rPr>
              <a:t>t-1</a:t>
            </a:r>
            <a:r>
              <a:rPr lang="en-US" sz="2000">
                <a:ea typeface="+mn-lt"/>
                <a:cs typeface="+mn-lt"/>
              </a:rPr>
              <a:t> and </a:t>
            </a:r>
            <a:r>
              <a:rPr lang="en-US" sz="2000" i="1" err="1">
                <a:ea typeface="+mn-lt"/>
                <a:cs typeface="+mn-lt"/>
              </a:rPr>
              <a:t>x</a:t>
            </a:r>
            <a:r>
              <a:rPr lang="en-US" sz="1400" i="1" err="1">
                <a:ea typeface="+mn-lt"/>
                <a:cs typeface="+mn-lt"/>
              </a:rPr>
              <a:t>t</a:t>
            </a:r>
            <a:r>
              <a:rPr lang="en-US" sz="2000" err="1">
                <a:ea typeface="+mn-lt"/>
                <a:cs typeface="+mn-lt"/>
              </a:rPr>
              <a:t>.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Second, it creates a vector with the</a:t>
            </a:r>
            <a:r>
              <a:rPr lang="en-US" sz="2000" i="1">
                <a:ea typeface="+mn-lt"/>
                <a:cs typeface="+mn-lt"/>
              </a:rPr>
              <a:t> tanh </a:t>
            </a:r>
            <a:r>
              <a:rPr lang="en-US" sz="2000">
                <a:ea typeface="+mn-lt"/>
                <a:cs typeface="+mn-lt"/>
              </a:rPr>
              <a:t>function, which contains all values from </a:t>
            </a:r>
            <a:r>
              <a:rPr lang="en-US" sz="2000" i="1">
                <a:ea typeface="+mn-lt"/>
                <a:cs typeface="+mn-lt"/>
              </a:rPr>
              <a:t>h</a:t>
            </a:r>
            <a:r>
              <a:rPr lang="en-US" sz="1400" i="1">
                <a:ea typeface="+mn-lt"/>
                <a:cs typeface="+mn-lt"/>
              </a:rPr>
              <a:t>t-1</a:t>
            </a:r>
            <a:r>
              <a:rPr lang="en-US" sz="2000">
                <a:ea typeface="+mn-lt"/>
                <a:cs typeface="+mn-lt"/>
              </a:rPr>
              <a:t> and </a:t>
            </a:r>
            <a:r>
              <a:rPr lang="en-US" sz="2000" i="1" err="1">
                <a:ea typeface="+mn-lt"/>
                <a:cs typeface="+mn-lt"/>
              </a:rPr>
              <a:t>x</a:t>
            </a:r>
            <a:r>
              <a:rPr lang="en-US" sz="1400" i="1" err="1">
                <a:ea typeface="+mn-lt"/>
                <a:cs typeface="+mn-lt"/>
              </a:rPr>
              <a:t>t</a:t>
            </a:r>
            <a:r>
              <a:rPr lang="en-US" sz="2000" err="1">
                <a:ea typeface="+mn-lt"/>
                <a:cs typeface="+mn-lt"/>
              </a:rPr>
              <a:t>.</a:t>
            </a:r>
            <a:r>
              <a:rPr lang="en-US" sz="20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Third, the values of the vector and the selected values are multiplied to obtain the useful information.</a:t>
            </a:r>
            <a:endParaRPr lang="en-US" sz="20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7A48D2A-4D1E-431B-8AE0-160AE8728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" r="30952" b="-1318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F7F461C-5CBB-41B4-8276-B2835C0D2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56" r="523" b="-1724"/>
          <a:stretch/>
        </p:blipFill>
        <p:spPr>
          <a:xfrm>
            <a:off x="928778" y="4845653"/>
            <a:ext cx="3219176" cy="21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00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stuffed toy&#10;&#10;Description generated with high confidence">
            <a:extLst>
              <a:ext uri="{FF2B5EF4-FFF2-40B4-BE49-F238E27FC236}">
                <a16:creationId xmlns:a16="http://schemas.microsoft.com/office/drawing/2014/main" id="{1432DD20-0D07-4C1E-924C-6C193785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89" y="81189"/>
            <a:ext cx="6501507" cy="6501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8DBE13-1E6F-4229-A6D4-8BAC2A203476}"/>
              </a:ext>
            </a:extLst>
          </p:cNvPr>
          <p:cNvSpPr txBox="1"/>
          <p:nvPr/>
        </p:nvSpPr>
        <p:spPr>
          <a:xfrm>
            <a:off x="3715871" y="1788459"/>
            <a:ext cx="487231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>
                <a:solidFill>
                  <a:srgbClr val="000000"/>
                </a:solidFill>
              </a:rPr>
              <a:t>Still awake?</a:t>
            </a:r>
          </a:p>
        </p:txBody>
      </p:sp>
    </p:spTree>
    <p:extLst>
      <p:ext uri="{BB962C8B-B14F-4D97-AF65-F5344CB8AC3E}">
        <p14:creationId xmlns:p14="http://schemas.microsoft.com/office/powerpoint/2010/main" val="2806172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4F98-57DD-4C0B-87DF-A4A7F164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Fine tuning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AD8E3-78A5-4AFE-AF4F-57FD807F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          As only new parameter</a:t>
            </a:r>
          </a:p>
          <a:p>
            <a:pPr lvl="1"/>
            <a:r>
              <a:rPr lang="en-US">
                <a:cs typeface="Calibri"/>
              </a:rPr>
              <a:t>K  = number of classifier labels</a:t>
            </a:r>
          </a:p>
          <a:p>
            <a:r>
              <a:rPr lang="en-US">
                <a:cs typeface="Calibri"/>
              </a:rPr>
              <a:t>Probabilities computed with softmax</a:t>
            </a:r>
          </a:p>
          <a:p>
            <a:r>
              <a:rPr lang="en-US">
                <a:cs typeface="Calibri"/>
              </a:rPr>
              <a:t>Hyperparameters stay the same</a:t>
            </a:r>
          </a:p>
          <a:p>
            <a:r>
              <a:rPr lang="en-US">
                <a:cs typeface="Calibri"/>
              </a:rPr>
              <a:t>Dropout probability = 0.1</a:t>
            </a:r>
          </a:p>
          <a:p>
            <a:r>
              <a:rPr lang="en-US">
                <a:cs typeface="Calibri"/>
              </a:rPr>
              <a:t>Process needs to be adapted for certain tasks</a:t>
            </a:r>
          </a:p>
          <a:p>
            <a:r>
              <a:rPr lang="en-US">
                <a:cs typeface="Calibri"/>
              </a:rPr>
              <a:t>Best parameter values depend on task 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04E04A-7D81-46FD-BD14-13D8005C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35" y="2482103"/>
            <a:ext cx="1354230" cy="26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03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715B-8E10-47D9-BDB4-6F84612F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442E-0D80-4417-A1D4-B47CCE78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BERT tested on 11 NLP tasks from 4 datasets</a:t>
            </a:r>
          </a:p>
          <a:p>
            <a:pPr lvl="1"/>
            <a:r>
              <a:rPr lang="en-US">
                <a:cs typeface="Calibri"/>
              </a:rPr>
              <a:t>GLUE (</a:t>
            </a:r>
            <a:r>
              <a:rPr lang="en-US">
                <a:ea typeface="+mn-lt"/>
                <a:cs typeface="+mn-lt"/>
              </a:rPr>
              <a:t>General Language Understanding Evaluation</a:t>
            </a:r>
            <a:r>
              <a:rPr lang="en-US">
                <a:cs typeface="Calibri"/>
              </a:rPr>
              <a:t>)</a:t>
            </a:r>
          </a:p>
          <a:p>
            <a:pPr lvl="1"/>
            <a:r>
              <a:rPr lang="en-US">
                <a:cs typeface="Calibri"/>
              </a:rPr>
              <a:t>SQuAD (Stanford Question Answering)</a:t>
            </a:r>
          </a:p>
          <a:p>
            <a:pPr lvl="1"/>
            <a:r>
              <a:rPr lang="en-US">
                <a:cs typeface="Calibri"/>
              </a:rPr>
              <a:t>SWAG (</a:t>
            </a:r>
            <a:r>
              <a:rPr lang="en-US">
                <a:ea typeface="+mn-lt"/>
                <a:cs typeface="+mn-lt"/>
              </a:rPr>
              <a:t>Situations With Adversarial Generations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870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2B9-252E-4620-96A3-0A346700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GLUE  - 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0690-65A7-40B5-A1B4-0EF81268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NLP task collection (Including </a:t>
            </a:r>
            <a:r>
              <a:rPr lang="en-US">
                <a:ea typeface="+mn-lt"/>
                <a:cs typeface="+mn-lt"/>
              </a:rPr>
              <a:t>Multi-Genre Natural Language Inference (MNLI) and Quora Question Pairs (QQP))</a:t>
            </a:r>
          </a:p>
          <a:p>
            <a:r>
              <a:rPr lang="en-US">
                <a:ea typeface="+mn-lt"/>
                <a:cs typeface="+mn-lt"/>
              </a:rPr>
              <a:t>Purpose:</a:t>
            </a:r>
          </a:p>
          <a:p>
            <a:pPr lvl="1"/>
            <a:r>
              <a:rPr lang="en-US">
                <a:ea typeface="+mn-lt"/>
                <a:cs typeface="+mn-lt"/>
              </a:rPr>
              <a:t>Distribute already split datasets</a:t>
            </a:r>
          </a:p>
          <a:p>
            <a:pPr lvl="1"/>
            <a:r>
              <a:rPr lang="en-US">
                <a:ea typeface="+mn-lt"/>
                <a:cs typeface="+mn-lt"/>
              </a:rPr>
              <a:t>Provide Server for testing</a:t>
            </a:r>
          </a:p>
          <a:p>
            <a:r>
              <a:rPr lang="en-US">
                <a:ea typeface="+mn-lt"/>
                <a:cs typeface="+mn-lt"/>
              </a:rPr>
              <a:t>BERT does not need to be adapted</a:t>
            </a:r>
          </a:p>
        </p:txBody>
      </p:sp>
    </p:spTree>
    <p:extLst>
      <p:ext uri="{BB962C8B-B14F-4D97-AF65-F5344CB8AC3E}">
        <p14:creationId xmlns:p14="http://schemas.microsoft.com/office/powerpoint/2010/main" val="1135935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E78A-A30D-41B8-BB28-9C17FD1E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SQuAD  - Background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8A75-2B77-4684-8C44-C27CE56B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Collection of 100K question-answer pairs</a:t>
            </a:r>
          </a:p>
          <a:p>
            <a:r>
              <a:rPr lang="en-US">
                <a:cs typeface="Calibri"/>
              </a:rPr>
              <a:t>Input: Question and paragraph from Wikipedia</a:t>
            </a:r>
          </a:p>
          <a:p>
            <a:r>
              <a:rPr lang="en-US">
                <a:cs typeface="Calibri"/>
              </a:rPr>
              <a:t>Task: Predict if answer is in paragraph</a:t>
            </a:r>
          </a:p>
          <a:p>
            <a:r>
              <a:rPr lang="en-US">
                <a:cs typeface="Calibri"/>
              </a:rPr>
              <a:t>BERT needs to be adapted:</a:t>
            </a:r>
          </a:p>
          <a:p>
            <a:pPr lvl="1"/>
            <a:r>
              <a:rPr lang="en-US">
                <a:cs typeface="Calibri"/>
              </a:rPr>
              <a:t>Input: Question gets A-embedding, paragraph gets B-embedding</a:t>
            </a:r>
          </a:p>
          <a:p>
            <a:pPr lvl="1"/>
            <a:r>
              <a:rPr lang="en-US">
                <a:cs typeface="Calibri"/>
              </a:rPr>
              <a:t>Start vector                and end vector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F89EF4-0447-4B0D-8CF8-E237A5A4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119" y="4236664"/>
            <a:ext cx="951939" cy="30087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16DAA4-CF71-4569-95EB-B1B194D3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01" y="4231902"/>
            <a:ext cx="884704" cy="3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89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AC87-999B-4906-90ED-1268BAE4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SWAG  - 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ED6E-B104-45AE-99EE-8C66962DA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113K sentence pairs</a:t>
            </a:r>
          </a:p>
          <a:p>
            <a:r>
              <a:rPr lang="en-US">
                <a:cs typeface="Calibri"/>
              </a:rPr>
              <a:t>Task: Decide for most plausible </a:t>
            </a:r>
            <a:r>
              <a:rPr lang="en-US" err="1">
                <a:cs typeface="Calibri"/>
              </a:rPr>
              <a:t>followup</a:t>
            </a:r>
            <a:r>
              <a:rPr lang="en-US">
                <a:cs typeface="Calibri"/>
              </a:rPr>
              <a:t> sentence from 4</a:t>
            </a:r>
          </a:p>
          <a:p>
            <a:r>
              <a:rPr lang="en-US">
                <a:cs typeface="Calibri"/>
              </a:rPr>
              <a:t>BERT adapted </a:t>
            </a:r>
            <a:r>
              <a:rPr lang="en-US" err="1">
                <a:cs typeface="Calibri"/>
              </a:rPr>
              <a:t>simmilarly</a:t>
            </a:r>
            <a:r>
              <a:rPr lang="en-US">
                <a:cs typeface="Calibri"/>
              </a:rPr>
              <a:t> to SQuAD</a:t>
            </a:r>
          </a:p>
          <a:p>
            <a:pPr lvl="1"/>
            <a:r>
              <a:rPr lang="en-US">
                <a:cs typeface="Calibri"/>
              </a:rPr>
              <a:t>Sentence: A-embedding, Possibilities: B-embedding</a:t>
            </a:r>
          </a:p>
          <a:p>
            <a:pPr lvl="1"/>
            <a:r>
              <a:rPr lang="en-US">
                <a:cs typeface="Calibri"/>
              </a:rPr>
              <a:t>Task specific vector               , (</a:t>
            </a:r>
            <a:r>
              <a:rPr lang="en-US" err="1">
                <a:cs typeface="Calibri"/>
              </a:rPr>
              <a:t>dotproduct</a:t>
            </a:r>
            <a:r>
              <a:rPr lang="en-US">
                <a:cs typeface="Calibri"/>
              </a:rPr>
              <a:t> with final representation to score possibilities)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17C74E-3754-4DD3-BF49-622678D9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55" y="3734080"/>
            <a:ext cx="941854" cy="2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47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EBF1-E7E6-4960-8AD1-54AACD25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25DC-9C86-4BCA-B624-1CFB3C4B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BERT_Base</a:t>
            </a:r>
            <a:r>
              <a:rPr lang="en-US">
                <a:cs typeface="Calibri"/>
              </a:rPr>
              <a:t> and </a:t>
            </a:r>
            <a:r>
              <a:rPr lang="en-US" err="1">
                <a:cs typeface="Calibri"/>
              </a:rPr>
              <a:t>BERT_Large</a:t>
            </a:r>
            <a:r>
              <a:rPr lang="en-US">
                <a:cs typeface="Calibri"/>
              </a:rPr>
              <a:t> both better than previous SOTA</a:t>
            </a:r>
          </a:p>
          <a:p>
            <a:pPr lvl="1"/>
            <a:r>
              <a:rPr lang="en-US">
                <a:cs typeface="Calibri"/>
              </a:rPr>
              <a:t>Worst results in Named Entity recognition(BERT_Large: 0.2%) </a:t>
            </a:r>
          </a:p>
          <a:p>
            <a:pPr lvl="1"/>
            <a:r>
              <a:rPr lang="en-US">
                <a:ea typeface="+mn-lt"/>
                <a:cs typeface="+mn-lt"/>
              </a:rPr>
              <a:t>Best results in SWAG(27.1%)</a:t>
            </a:r>
          </a:p>
          <a:p>
            <a:r>
              <a:rPr lang="en-US" err="1">
                <a:cs typeface="Calibri"/>
              </a:rPr>
              <a:t>BERT_Large</a:t>
            </a:r>
            <a:r>
              <a:rPr lang="en-US">
                <a:cs typeface="Calibri"/>
              </a:rPr>
              <a:t> better than </a:t>
            </a:r>
            <a:r>
              <a:rPr lang="en-US" err="1">
                <a:cs typeface="Calibri"/>
              </a:rPr>
              <a:t>BERT_Base</a:t>
            </a:r>
          </a:p>
          <a:p>
            <a:pPr lvl="1"/>
            <a:r>
              <a:rPr lang="en-US">
                <a:cs typeface="Calibri"/>
              </a:rPr>
              <a:t>Model size is important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050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37D0-C15B-47BA-9C07-D28BA819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Glue  -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C875-086D-4328-B72A-BDAF5F827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B55ECB-AD1B-4C49-A2AD-7925E0991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83" y="1263445"/>
            <a:ext cx="8727141" cy="37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85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71D0-352D-4463-A9EE-15FBA4A2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SQuAD</a:t>
            </a:r>
            <a:r>
              <a:rPr lang="en-US">
                <a:cs typeface="Calibri Light"/>
              </a:rPr>
              <a:t>  - Results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EC27D8-C57A-4BC7-85A0-2B06FF25D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DA930A-A5E4-4238-96B2-30CA1ED3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42" y="1382650"/>
            <a:ext cx="4763871" cy="54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3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A44F-5B58-444A-BD2F-C85E3435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SWAG  - Results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910F99-9323-49E5-86EE-5C6F4879A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188" y="1499292"/>
            <a:ext cx="5245816" cy="41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1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110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ELMo, BERT, OpenAI-GPT &amp; Family</vt:lpstr>
      <vt:lpstr>Overview:</vt:lpstr>
      <vt:lpstr>Motivation</vt:lpstr>
      <vt:lpstr>PowerPoint Presentation</vt:lpstr>
      <vt:lpstr>Motivation</vt:lpstr>
      <vt:lpstr>Contextual Embeddings</vt:lpstr>
      <vt:lpstr>Long Short Term Memory: big picture</vt:lpstr>
      <vt:lpstr>LSTM: forget gate</vt:lpstr>
      <vt:lpstr>LSTM: input gate</vt:lpstr>
      <vt:lpstr>LSTM: output gate</vt:lpstr>
      <vt:lpstr>LSTM: big picture</vt:lpstr>
      <vt:lpstr>Seq-to-seq</vt:lpstr>
      <vt:lpstr>Seq-to-seq</vt:lpstr>
      <vt:lpstr>Why do we need Attention?</vt:lpstr>
      <vt:lpstr>No Attention</vt:lpstr>
      <vt:lpstr>No Attention: predicting y given x</vt:lpstr>
      <vt:lpstr>Attention!</vt:lpstr>
      <vt:lpstr>Attention!</vt:lpstr>
      <vt:lpstr>Attention!</vt:lpstr>
      <vt:lpstr>Aligned with attention vs reference alignment</vt:lpstr>
      <vt:lpstr>Machine Translation Analogy</vt:lpstr>
      <vt:lpstr>Neural Machine Translation &amp; CoVe</vt:lpstr>
      <vt:lpstr>Contextual Embeddings</vt:lpstr>
      <vt:lpstr>Contextual Embeddings</vt:lpstr>
      <vt:lpstr>Contextual Embeddings</vt:lpstr>
      <vt:lpstr>Contextual Embeddings</vt:lpstr>
      <vt:lpstr>ELMo</vt:lpstr>
      <vt:lpstr>ELMo</vt:lpstr>
      <vt:lpstr>ELMo</vt:lpstr>
      <vt:lpstr>Standard biLSTM</vt:lpstr>
      <vt:lpstr>ELMo</vt:lpstr>
      <vt:lpstr>ELMo: biLSTM with residual connections</vt:lpstr>
      <vt:lpstr>ELMo: from token to biLSTM</vt:lpstr>
      <vt:lpstr>ELMo</vt:lpstr>
      <vt:lpstr>ELMo: let's put it all together</vt:lpstr>
      <vt:lpstr>ELMo: the Big Picture</vt:lpstr>
      <vt:lpstr>ELMo: the Big Picture</vt:lpstr>
      <vt:lpstr>ELMo: Evaluation</vt:lpstr>
      <vt:lpstr>ELMo: ablation analysis</vt:lpstr>
      <vt:lpstr>Nearest neighbors: GloVe vs ELMo</vt:lpstr>
      <vt:lpstr>ELMo: when the size matters...</vt:lpstr>
      <vt:lpstr>ELMo: Conclusion</vt:lpstr>
      <vt:lpstr>That's cool! Let's have some cookies...</vt:lpstr>
      <vt:lpstr>Contextual String Embeddings for Sequence Labelling</vt:lpstr>
      <vt:lpstr>Types of Word Embeddings</vt:lpstr>
      <vt:lpstr>Contextual String Embeddings</vt:lpstr>
      <vt:lpstr>Context and Strings</vt:lpstr>
      <vt:lpstr>Character-Level Language Model</vt:lpstr>
      <vt:lpstr>Character-Level Language Model</vt:lpstr>
      <vt:lpstr>Extraction of Word Embeddings</vt:lpstr>
      <vt:lpstr>Character-Level LM – Forward Model</vt:lpstr>
      <vt:lpstr>Character-Level LM – Forward Model</vt:lpstr>
      <vt:lpstr>Character-Level LM – Backward Model</vt:lpstr>
      <vt:lpstr>Extraction of Word Embeddings</vt:lpstr>
      <vt:lpstr>Sequence Labelling Model</vt:lpstr>
      <vt:lpstr>Experiments</vt:lpstr>
      <vt:lpstr>Compared Embeddings</vt:lpstr>
      <vt:lpstr>Training</vt:lpstr>
      <vt:lpstr>Results</vt:lpstr>
      <vt:lpstr>Quantitative Results</vt:lpstr>
      <vt:lpstr>Qualitative Results</vt:lpstr>
      <vt:lpstr>Conclusion</vt:lpstr>
      <vt:lpstr>OpenAI - GPT</vt:lpstr>
      <vt:lpstr>Contents for OpenAI-GPT</vt:lpstr>
      <vt:lpstr>What's the problem?</vt:lpstr>
      <vt:lpstr>Approach</vt:lpstr>
      <vt:lpstr>Approach</vt:lpstr>
      <vt:lpstr>What are  transformers?</vt:lpstr>
      <vt:lpstr>Transformer</vt:lpstr>
      <vt:lpstr>Transformer</vt:lpstr>
      <vt:lpstr>Transformer</vt:lpstr>
      <vt:lpstr>Transformer</vt:lpstr>
      <vt:lpstr>OpenAI Transformer</vt:lpstr>
      <vt:lpstr>Architecture</vt:lpstr>
      <vt:lpstr>PowerPoint Presentation</vt:lpstr>
      <vt:lpstr>Tasks and data</vt:lpstr>
      <vt:lpstr>Results (Natural Language Inference)</vt:lpstr>
      <vt:lpstr>Results (QA, Commonsense Reasoning)</vt:lpstr>
      <vt:lpstr>Results (Semantic similarity, Classification)</vt:lpstr>
      <vt:lpstr>Its great, but...</vt:lpstr>
      <vt:lpstr>OpenAI GPT-2 (2019)</vt:lpstr>
      <vt:lpstr>                                               BERT</vt:lpstr>
      <vt:lpstr>Introduction</vt:lpstr>
      <vt:lpstr>Model Architecture</vt:lpstr>
      <vt:lpstr>Model Architecture</vt:lpstr>
      <vt:lpstr>Input</vt:lpstr>
      <vt:lpstr>Training Procedure</vt:lpstr>
      <vt:lpstr>Masked Language Model</vt:lpstr>
      <vt:lpstr>Next Sentence Prediction</vt:lpstr>
      <vt:lpstr>PowerPoint Presentation</vt:lpstr>
      <vt:lpstr>Fine tuning</vt:lpstr>
      <vt:lpstr>Experiments</vt:lpstr>
      <vt:lpstr>GLUE  - Background</vt:lpstr>
      <vt:lpstr>SQuAD  - Background </vt:lpstr>
      <vt:lpstr>SWAG  - Background</vt:lpstr>
      <vt:lpstr>Results</vt:lpstr>
      <vt:lpstr>Glue  - Results</vt:lpstr>
      <vt:lpstr>SQuAD  - Results</vt:lpstr>
      <vt:lpstr>SWAG  - Results</vt:lpstr>
      <vt:lpstr>Conclusion</vt:lpstr>
      <vt:lpstr>Conclusion</vt:lpstr>
      <vt:lpstr>Conclusion</vt:lpstr>
      <vt:lpstr>Conclusion</vt:lpstr>
      <vt:lpstr>Conclusion</vt:lpstr>
      <vt:lpstr>Conclusion</vt:lpstr>
      <vt:lpstr>PowerPoint Presentation</vt:lpstr>
      <vt:lpstr>Papers:</vt:lpstr>
      <vt:lpstr>Papers:</vt:lpstr>
      <vt:lpstr>Further References &amp; Resources:</vt:lpstr>
      <vt:lpstr>Further References &amp; Resources: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2013-07-15T20:26:40Z</dcterms:created>
  <dcterms:modified xsi:type="dcterms:W3CDTF">2019-06-05T06:14:34Z</dcterms:modified>
</cp:coreProperties>
</file>